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7"/>
  </p:notesMasterIdLst>
  <p:handoutMasterIdLst>
    <p:handoutMasterId r:id="rId58"/>
  </p:handoutMasterIdLst>
  <p:sldIdLst>
    <p:sldId id="1014" r:id="rId2"/>
    <p:sldId id="1037" r:id="rId3"/>
    <p:sldId id="1042" r:id="rId4"/>
    <p:sldId id="1043" r:id="rId5"/>
    <p:sldId id="1044" r:id="rId6"/>
    <p:sldId id="1045" r:id="rId7"/>
    <p:sldId id="1046" r:id="rId8"/>
    <p:sldId id="1048" r:id="rId9"/>
    <p:sldId id="1049" r:id="rId10"/>
    <p:sldId id="1050" r:id="rId11"/>
    <p:sldId id="1051" r:id="rId12"/>
    <p:sldId id="1052" r:id="rId13"/>
    <p:sldId id="1053" r:id="rId14"/>
    <p:sldId id="1054" r:id="rId15"/>
    <p:sldId id="1055" r:id="rId16"/>
    <p:sldId id="1056" r:id="rId17"/>
    <p:sldId id="1057" r:id="rId18"/>
    <p:sldId id="1058" r:id="rId19"/>
    <p:sldId id="1059" r:id="rId20"/>
    <p:sldId id="1060" r:id="rId21"/>
    <p:sldId id="1061" r:id="rId22"/>
    <p:sldId id="1062" r:id="rId23"/>
    <p:sldId id="1063" r:id="rId24"/>
    <p:sldId id="1067" r:id="rId25"/>
    <p:sldId id="1068" r:id="rId26"/>
    <p:sldId id="1066" r:id="rId27"/>
    <p:sldId id="1065" r:id="rId28"/>
    <p:sldId id="1069" r:id="rId29"/>
    <p:sldId id="1070" r:id="rId30"/>
    <p:sldId id="1071" r:id="rId31"/>
    <p:sldId id="1072" r:id="rId32"/>
    <p:sldId id="1073" r:id="rId33"/>
    <p:sldId id="1074" r:id="rId34"/>
    <p:sldId id="1075" r:id="rId35"/>
    <p:sldId id="1076" r:id="rId36"/>
    <p:sldId id="1077" r:id="rId37"/>
    <p:sldId id="1078" r:id="rId38"/>
    <p:sldId id="1079" r:id="rId39"/>
    <p:sldId id="1080" r:id="rId40"/>
    <p:sldId id="1064" r:id="rId41"/>
    <p:sldId id="1047" r:id="rId42"/>
    <p:sldId id="1081" r:id="rId43"/>
    <p:sldId id="1082" r:id="rId44"/>
    <p:sldId id="1083" r:id="rId45"/>
    <p:sldId id="1084" r:id="rId46"/>
    <p:sldId id="1085" r:id="rId47"/>
    <p:sldId id="1086" r:id="rId48"/>
    <p:sldId id="1087" r:id="rId49"/>
    <p:sldId id="1088" r:id="rId50"/>
    <p:sldId id="1089" r:id="rId51"/>
    <p:sldId id="1090" r:id="rId52"/>
    <p:sldId id="1091" r:id="rId53"/>
    <p:sldId id="1041" r:id="rId54"/>
    <p:sldId id="1040" r:id="rId55"/>
    <p:sldId id="1039" r:id="rId56"/>
  </p:sldIdLst>
  <p:sldSz cx="9144000" cy="6858000" type="screen4x3"/>
  <p:notesSz cx="6858000" cy="9199563"/>
  <p:defaultTextStyle>
    <a:defPPr>
      <a:defRPr lang="en-US"/>
    </a:defPPr>
    <a:lvl1pPr algn="l" rtl="0" fontAlgn="base">
      <a:spcBef>
        <a:spcPct val="0"/>
      </a:spcBef>
      <a:spcAft>
        <a:spcPct val="0"/>
      </a:spcAft>
      <a:defRPr sz="1400" b="1" kern="1200">
        <a:solidFill>
          <a:srgbClr val="800000"/>
        </a:solidFill>
        <a:latin typeface="Arial" pitchFamily="34" charset="0"/>
        <a:ea typeface="宋体" pitchFamily="2" charset="-122"/>
        <a:cs typeface="+mn-cs"/>
      </a:defRPr>
    </a:lvl1pPr>
    <a:lvl2pPr marL="457200" algn="l" rtl="0" fontAlgn="base">
      <a:spcBef>
        <a:spcPct val="0"/>
      </a:spcBef>
      <a:spcAft>
        <a:spcPct val="0"/>
      </a:spcAft>
      <a:defRPr sz="1400" b="1" kern="1200">
        <a:solidFill>
          <a:srgbClr val="800000"/>
        </a:solidFill>
        <a:latin typeface="Arial" pitchFamily="34" charset="0"/>
        <a:ea typeface="宋体" pitchFamily="2" charset="-122"/>
        <a:cs typeface="+mn-cs"/>
      </a:defRPr>
    </a:lvl2pPr>
    <a:lvl3pPr marL="914400" algn="l" rtl="0" fontAlgn="base">
      <a:spcBef>
        <a:spcPct val="0"/>
      </a:spcBef>
      <a:spcAft>
        <a:spcPct val="0"/>
      </a:spcAft>
      <a:defRPr sz="1400" b="1" kern="1200">
        <a:solidFill>
          <a:srgbClr val="800000"/>
        </a:solidFill>
        <a:latin typeface="Arial" pitchFamily="34" charset="0"/>
        <a:ea typeface="宋体" pitchFamily="2" charset="-122"/>
        <a:cs typeface="+mn-cs"/>
      </a:defRPr>
    </a:lvl3pPr>
    <a:lvl4pPr marL="1371600" algn="l" rtl="0" fontAlgn="base">
      <a:spcBef>
        <a:spcPct val="0"/>
      </a:spcBef>
      <a:spcAft>
        <a:spcPct val="0"/>
      </a:spcAft>
      <a:defRPr sz="1400" b="1" kern="1200">
        <a:solidFill>
          <a:srgbClr val="800000"/>
        </a:solidFill>
        <a:latin typeface="Arial" pitchFamily="34" charset="0"/>
        <a:ea typeface="宋体" pitchFamily="2" charset="-122"/>
        <a:cs typeface="+mn-cs"/>
      </a:defRPr>
    </a:lvl4pPr>
    <a:lvl5pPr marL="1828800" algn="l" rtl="0" fontAlgn="base">
      <a:spcBef>
        <a:spcPct val="0"/>
      </a:spcBef>
      <a:spcAft>
        <a:spcPct val="0"/>
      </a:spcAft>
      <a:defRPr sz="1400" b="1" kern="1200">
        <a:solidFill>
          <a:srgbClr val="800000"/>
        </a:solidFill>
        <a:latin typeface="Arial" pitchFamily="34" charset="0"/>
        <a:ea typeface="宋体" pitchFamily="2" charset="-122"/>
        <a:cs typeface="+mn-cs"/>
      </a:defRPr>
    </a:lvl5pPr>
    <a:lvl6pPr marL="2286000" algn="l" defTabSz="914400" rtl="0" eaLnBrk="1" latinLnBrk="0" hangingPunct="1">
      <a:defRPr sz="1400" b="1" kern="1200">
        <a:solidFill>
          <a:srgbClr val="800000"/>
        </a:solidFill>
        <a:latin typeface="Arial" pitchFamily="34" charset="0"/>
        <a:ea typeface="宋体" pitchFamily="2" charset="-122"/>
        <a:cs typeface="+mn-cs"/>
      </a:defRPr>
    </a:lvl6pPr>
    <a:lvl7pPr marL="2743200" algn="l" defTabSz="914400" rtl="0" eaLnBrk="1" latinLnBrk="0" hangingPunct="1">
      <a:defRPr sz="1400" b="1" kern="1200">
        <a:solidFill>
          <a:srgbClr val="800000"/>
        </a:solidFill>
        <a:latin typeface="Arial" pitchFamily="34" charset="0"/>
        <a:ea typeface="宋体" pitchFamily="2" charset="-122"/>
        <a:cs typeface="+mn-cs"/>
      </a:defRPr>
    </a:lvl7pPr>
    <a:lvl8pPr marL="3200400" algn="l" defTabSz="914400" rtl="0" eaLnBrk="1" latinLnBrk="0" hangingPunct="1">
      <a:defRPr sz="1400" b="1" kern="1200">
        <a:solidFill>
          <a:srgbClr val="800000"/>
        </a:solidFill>
        <a:latin typeface="Arial" pitchFamily="34" charset="0"/>
        <a:ea typeface="宋体" pitchFamily="2" charset="-122"/>
        <a:cs typeface="+mn-cs"/>
      </a:defRPr>
    </a:lvl8pPr>
    <a:lvl9pPr marL="3657600" algn="l" defTabSz="914400" rtl="0" eaLnBrk="1" latinLnBrk="0" hangingPunct="1">
      <a:defRPr sz="1400" b="1" kern="1200">
        <a:solidFill>
          <a:srgbClr val="800000"/>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6699"/>
    <a:srgbClr val="C80000"/>
    <a:srgbClr val="777777"/>
    <a:srgbClr val="B2B2B2"/>
    <a:srgbClr val="800000"/>
    <a:srgbClr val="808080"/>
    <a:srgbClr val="969696"/>
  </p:clrMru>
</p:presentationPr>
</file>

<file path=ppt/tableStyles.xml><?xml version="1.0" encoding="utf-8"?>
<a:tblStyleLst xmlns:a="http://schemas.openxmlformats.org/drawingml/2006/main" def="{5C22544A-7EE6-4342-B048-85BDC9FD1C3A}">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236" autoAdjust="0"/>
    <p:restoredTop sz="99265" autoAdjust="0"/>
  </p:normalViewPr>
  <p:slideViewPr>
    <p:cSldViewPr>
      <p:cViewPr>
        <p:scale>
          <a:sx n="95" d="100"/>
          <a:sy n="95" d="100"/>
        </p:scale>
        <p:origin x="-570"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2014" tIns="46007" rIns="92014" bIns="46007" numCol="1" anchor="t" anchorCtr="0" compatLnSpc="1">
            <a:prstTxWarp prst="textNoShape">
              <a:avLst/>
            </a:prstTxWarp>
          </a:bodyPr>
          <a:lstStyle>
            <a:lvl1pPr defTabSz="920750" eaLnBrk="1" hangingPunct="1">
              <a:defRPr sz="1200" b="0">
                <a:solidFill>
                  <a:schemeClr val="accent2"/>
                </a:solidFill>
                <a:latin typeface="Lucida Sans Unicode" pitchFamily="34" charset="0"/>
                <a:ea typeface="宋体" pitchFamily="2" charset="-122"/>
              </a:defRPr>
            </a:lvl1pPr>
          </a:lstStyle>
          <a:p>
            <a:pPr>
              <a:defRPr/>
            </a:pPr>
            <a:endParaRPr lang="en-US" altLang="en-US"/>
          </a:p>
        </p:txBody>
      </p:sp>
      <p:sp>
        <p:nvSpPr>
          <p:cNvPr id="6147" name="Rectangle 3"/>
          <p:cNvSpPr>
            <a:spLocks noGrp="1" noChangeArrowheads="1"/>
          </p:cNvSpPr>
          <p:nvPr>
            <p:ph type="dt" sz="quarter" idx="1"/>
          </p:nvPr>
        </p:nvSpPr>
        <p:spPr bwMode="auto">
          <a:xfrm>
            <a:off x="3887788" y="0"/>
            <a:ext cx="2970212" cy="460375"/>
          </a:xfrm>
          <a:prstGeom prst="rect">
            <a:avLst/>
          </a:prstGeom>
          <a:noFill/>
          <a:ln w="9525">
            <a:noFill/>
            <a:miter lim="800000"/>
            <a:headEnd/>
            <a:tailEnd/>
          </a:ln>
          <a:effectLst/>
        </p:spPr>
        <p:txBody>
          <a:bodyPr vert="horz" wrap="square" lIns="92014" tIns="46007" rIns="92014" bIns="46007" numCol="1" anchor="t" anchorCtr="0" compatLnSpc="1">
            <a:prstTxWarp prst="textNoShape">
              <a:avLst/>
            </a:prstTxWarp>
          </a:bodyPr>
          <a:lstStyle>
            <a:lvl1pPr algn="r" defTabSz="920750" eaLnBrk="1" hangingPunct="1">
              <a:defRPr sz="1200" b="0">
                <a:solidFill>
                  <a:schemeClr val="accent2"/>
                </a:solidFill>
                <a:latin typeface="Lucida Sans Unicode" pitchFamily="34" charset="0"/>
                <a:ea typeface="宋体" pitchFamily="2" charset="-122"/>
              </a:defRPr>
            </a:lvl1pPr>
          </a:lstStyle>
          <a:p>
            <a:pPr>
              <a:defRPr/>
            </a:pPr>
            <a:endParaRPr lang="en-US" altLang="en-US"/>
          </a:p>
        </p:txBody>
      </p:sp>
      <p:sp>
        <p:nvSpPr>
          <p:cNvPr id="6148" name="Rectangle 4"/>
          <p:cNvSpPr>
            <a:spLocks noGrp="1" noChangeArrowheads="1"/>
          </p:cNvSpPr>
          <p:nvPr>
            <p:ph type="ftr" sz="quarter" idx="2"/>
          </p:nvPr>
        </p:nvSpPr>
        <p:spPr bwMode="auto">
          <a:xfrm>
            <a:off x="0" y="8739188"/>
            <a:ext cx="2970213" cy="460375"/>
          </a:xfrm>
          <a:prstGeom prst="rect">
            <a:avLst/>
          </a:prstGeom>
          <a:noFill/>
          <a:ln w="9525">
            <a:noFill/>
            <a:miter lim="800000"/>
            <a:headEnd/>
            <a:tailEnd/>
          </a:ln>
          <a:effectLst/>
        </p:spPr>
        <p:txBody>
          <a:bodyPr vert="horz" wrap="square" lIns="92014" tIns="46007" rIns="92014" bIns="46007" numCol="1" anchor="b" anchorCtr="0" compatLnSpc="1">
            <a:prstTxWarp prst="textNoShape">
              <a:avLst/>
            </a:prstTxWarp>
          </a:bodyPr>
          <a:lstStyle>
            <a:lvl1pPr defTabSz="920750" eaLnBrk="1" hangingPunct="1">
              <a:defRPr sz="1200" b="0">
                <a:solidFill>
                  <a:schemeClr val="accent2"/>
                </a:solidFill>
                <a:latin typeface="Lucida Sans Unicode" pitchFamily="34" charset="0"/>
                <a:ea typeface="宋体" pitchFamily="2" charset="-122"/>
              </a:defRPr>
            </a:lvl1pPr>
          </a:lstStyle>
          <a:p>
            <a:pPr>
              <a:defRPr/>
            </a:pPr>
            <a:endParaRPr lang="en-US" altLang="en-US"/>
          </a:p>
        </p:txBody>
      </p:sp>
      <p:sp>
        <p:nvSpPr>
          <p:cNvPr id="6149" name="Rectangle 5"/>
          <p:cNvSpPr>
            <a:spLocks noGrp="1" noChangeArrowheads="1"/>
          </p:cNvSpPr>
          <p:nvPr>
            <p:ph type="sldNum" sz="quarter" idx="3"/>
          </p:nvPr>
        </p:nvSpPr>
        <p:spPr bwMode="auto">
          <a:xfrm>
            <a:off x="3887788" y="8739188"/>
            <a:ext cx="2970212" cy="460375"/>
          </a:xfrm>
          <a:prstGeom prst="rect">
            <a:avLst/>
          </a:prstGeom>
          <a:noFill/>
          <a:ln w="9525">
            <a:noFill/>
            <a:miter lim="800000"/>
            <a:headEnd/>
            <a:tailEnd/>
          </a:ln>
          <a:effectLst/>
        </p:spPr>
        <p:txBody>
          <a:bodyPr vert="horz" wrap="square" lIns="92014" tIns="46007" rIns="92014" bIns="46007" numCol="1" anchor="b" anchorCtr="0" compatLnSpc="1">
            <a:prstTxWarp prst="textNoShape">
              <a:avLst/>
            </a:prstTxWarp>
          </a:bodyPr>
          <a:lstStyle>
            <a:lvl1pPr algn="r" defTabSz="920750" eaLnBrk="1" hangingPunct="1">
              <a:defRPr sz="1200" b="0">
                <a:solidFill>
                  <a:schemeClr val="accent2"/>
                </a:solidFill>
                <a:latin typeface="Lucida Sans Unicode" pitchFamily="34" charset="0"/>
                <a:ea typeface="宋体" pitchFamily="2" charset="-122"/>
              </a:defRPr>
            </a:lvl1pPr>
          </a:lstStyle>
          <a:p>
            <a:pPr>
              <a:defRPr/>
            </a:pPr>
            <a:fld id="{24B7CEA1-5347-4001-BCD4-C2A63A35439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2014" tIns="46007" rIns="92014" bIns="46007" numCol="1" anchor="t" anchorCtr="0" compatLnSpc="1">
            <a:prstTxWarp prst="textNoShape">
              <a:avLst/>
            </a:prstTxWarp>
          </a:bodyPr>
          <a:lstStyle>
            <a:lvl1pPr defTabSz="920750" eaLnBrk="1" hangingPunct="1">
              <a:defRPr sz="1200" b="0">
                <a:solidFill>
                  <a:schemeClr val="tx1"/>
                </a:solidFill>
                <a:latin typeface="Times New Roman" pitchFamily="18" charset="0"/>
                <a:ea typeface="宋体" pitchFamily="2" charset="-122"/>
              </a:defRPr>
            </a:lvl1pPr>
          </a:lstStyle>
          <a:p>
            <a:pPr>
              <a:defRPr/>
            </a:pPr>
            <a:endParaRPr lang="en-US" altLang="en-US"/>
          </a:p>
        </p:txBody>
      </p:sp>
      <p:sp>
        <p:nvSpPr>
          <p:cNvPr id="4099" name="Rectangle 3"/>
          <p:cNvSpPr>
            <a:spLocks noGrp="1" noChangeArrowheads="1"/>
          </p:cNvSpPr>
          <p:nvPr>
            <p:ph type="dt" idx="1"/>
          </p:nvPr>
        </p:nvSpPr>
        <p:spPr bwMode="auto">
          <a:xfrm>
            <a:off x="3887788" y="0"/>
            <a:ext cx="2970212" cy="460375"/>
          </a:xfrm>
          <a:prstGeom prst="rect">
            <a:avLst/>
          </a:prstGeom>
          <a:noFill/>
          <a:ln w="9525">
            <a:noFill/>
            <a:miter lim="800000"/>
            <a:headEnd/>
            <a:tailEnd/>
          </a:ln>
          <a:effectLst/>
        </p:spPr>
        <p:txBody>
          <a:bodyPr vert="horz" wrap="square" lIns="92014" tIns="46007" rIns="92014" bIns="46007" numCol="1" anchor="t" anchorCtr="0" compatLnSpc="1">
            <a:prstTxWarp prst="textNoShape">
              <a:avLst/>
            </a:prstTxWarp>
          </a:bodyPr>
          <a:lstStyle>
            <a:lvl1pPr algn="r" defTabSz="920750" eaLnBrk="1" hangingPunct="1">
              <a:defRPr sz="1200" b="0">
                <a:solidFill>
                  <a:schemeClr val="tx1"/>
                </a:solidFill>
                <a:latin typeface="Times New Roman" pitchFamily="18" charset="0"/>
                <a:ea typeface="宋体" pitchFamily="2" charset="-122"/>
              </a:defRPr>
            </a:lvl1pPr>
          </a:lstStyle>
          <a:p>
            <a:pPr>
              <a:defRPr/>
            </a:pPr>
            <a:endParaRPr lang="en-US" altLang="en-US"/>
          </a:p>
        </p:txBody>
      </p:sp>
      <p:sp>
        <p:nvSpPr>
          <p:cNvPr id="64516" name="Rectangle 4"/>
          <p:cNvSpPr>
            <a:spLocks noGrp="1" noRot="1" noChangeAspect="1" noChangeArrowheads="1" noTextEdit="1"/>
          </p:cNvSpPr>
          <p:nvPr>
            <p:ph type="sldImg" idx="2"/>
          </p:nvPr>
        </p:nvSpPr>
        <p:spPr bwMode="auto">
          <a:xfrm>
            <a:off x="1128713" y="688975"/>
            <a:ext cx="4603750" cy="345281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68800"/>
            <a:ext cx="5029200" cy="4141788"/>
          </a:xfrm>
          <a:prstGeom prst="rect">
            <a:avLst/>
          </a:prstGeom>
          <a:noFill/>
          <a:ln w="9525">
            <a:noFill/>
            <a:miter lim="800000"/>
            <a:headEnd/>
            <a:tailEnd/>
          </a:ln>
          <a:effectLst/>
        </p:spPr>
        <p:txBody>
          <a:bodyPr vert="horz" wrap="square" lIns="92014" tIns="46007" rIns="92014" bIns="46007" numCol="1" anchor="t" anchorCtr="0" compatLnSpc="1">
            <a:prstTxWarp prst="textNoShape">
              <a:avLst/>
            </a:prstTxWarp>
          </a:bodyPr>
          <a:lstStyle/>
          <a:p>
            <a:pPr lvl="0"/>
            <a:r>
              <a:rPr lang="en-US" altLang="en-US" noProof="0" smtClean="0"/>
              <a:t>Click to edit Master text styles</a:t>
            </a:r>
          </a:p>
          <a:p>
            <a:pPr lvl="0"/>
            <a:r>
              <a:rPr lang="en-US" altLang="en-US" noProof="0" smtClean="0"/>
              <a:t>Second level</a:t>
            </a:r>
          </a:p>
          <a:p>
            <a:pPr lvl="0"/>
            <a:r>
              <a:rPr lang="en-US" altLang="en-US" noProof="0" smtClean="0"/>
              <a:t>Third level</a:t>
            </a:r>
          </a:p>
          <a:p>
            <a:pPr lvl="0"/>
            <a:r>
              <a:rPr lang="en-US" altLang="en-US" noProof="0" smtClean="0"/>
              <a:t>Fourth level</a:t>
            </a:r>
          </a:p>
          <a:p>
            <a:pPr lvl="0"/>
            <a:r>
              <a:rPr lang="en-US" altLang="en-US" noProof="0" smtClean="0"/>
              <a:t>Fifth level</a:t>
            </a:r>
          </a:p>
        </p:txBody>
      </p:sp>
      <p:sp>
        <p:nvSpPr>
          <p:cNvPr id="4102" name="Rectangle 6"/>
          <p:cNvSpPr>
            <a:spLocks noGrp="1" noChangeArrowheads="1"/>
          </p:cNvSpPr>
          <p:nvPr>
            <p:ph type="ftr" sz="quarter" idx="4"/>
          </p:nvPr>
        </p:nvSpPr>
        <p:spPr bwMode="auto">
          <a:xfrm>
            <a:off x="0" y="8739188"/>
            <a:ext cx="2970213" cy="460375"/>
          </a:xfrm>
          <a:prstGeom prst="rect">
            <a:avLst/>
          </a:prstGeom>
          <a:noFill/>
          <a:ln w="9525">
            <a:noFill/>
            <a:miter lim="800000"/>
            <a:headEnd/>
            <a:tailEnd/>
          </a:ln>
          <a:effectLst/>
        </p:spPr>
        <p:txBody>
          <a:bodyPr vert="horz" wrap="square" lIns="92014" tIns="46007" rIns="92014" bIns="46007" numCol="1" anchor="b" anchorCtr="0" compatLnSpc="1">
            <a:prstTxWarp prst="textNoShape">
              <a:avLst/>
            </a:prstTxWarp>
          </a:bodyPr>
          <a:lstStyle>
            <a:lvl1pPr defTabSz="920750" eaLnBrk="1" hangingPunct="1">
              <a:defRPr sz="1200" b="0">
                <a:solidFill>
                  <a:schemeClr val="tx1"/>
                </a:solidFill>
                <a:latin typeface="Times New Roman" pitchFamily="18" charset="0"/>
                <a:ea typeface="宋体" pitchFamily="2" charset="-122"/>
              </a:defRPr>
            </a:lvl1pPr>
          </a:lstStyle>
          <a:p>
            <a:pPr>
              <a:defRPr/>
            </a:pPr>
            <a:endParaRPr lang="en-US" altLang="en-US"/>
          </a:p>
        </p:txBody>
      </p:sp>
      <p:sp>
        <p:nvSpPr>
          <p:cNvPr id="4103" name="Rectangle 7"/>
          <p:cNvSpPr>
            <a:spLocks noGrp="1" noChangeArrowheads="1"/>
          </p:cNvSpPr>
          <p:nvPr>
            <p:ph type="sldNum" sz="quarter" idx="5"/>
          </p:nvPr>
        </p:nvSpPr>
        <p:spPr bwMode="auto">
          <a:xfrm>
            <a:off x="3887788" y="8739188"/>
            <a:ext cx="2970212" cy="460375"/>
          </a:xfrm>
          <a:prstGeom prst="rect">
            <a:avLst/>
          </a:prstGeom>
          <a:noFill/>
          <a:ln w="9525">
            <a:noFill/>
            <a:miter lim="800000"/>
            <a:headEnd/>
            <a:tailEnd/>
          </a:ln>
          <a:effectLst/>
        </p:spPr>
        <p:txBody>
          <a:bodyPr vert="horz" wrap="square" lIns="92014" tIns="46007" rIns="92014" bIns="46007" numCol="1" anchor="b" anchorCtr="0" compatLnSpc="1">
            <a:prstTxWarp prst="textNoShape">
              <a:avLst/>
            </a:prstTxWarp>
          </a:bodyPr>
          <a:lstStyle>
            <a:lvl1pPr algn="r" defTabSz="920750" eaLnBrk="1" hangingPunct="1">
              <a:defRPr sz="1200" b="0">
                <a:solidFill>
                  <a:schemeClr val="tx1"/>
                </a:solidFill>
                <a:latin typeface="Times New Roman" pitchFamily="18" charset="0"/>
                <a:ea typeface="宋体" pitchFamily="2" charset="-122"/>
              </a:defRPr>
            </a:lvl1pPr>
          </a:lstStyle>
          <a:p>
            <a:pPr>
              <a:defRPr/>
            </a:pPr>
            <a:fld id="{275AACC7-C9D6-4AEF-8A16-D6EC15B4C26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幻灯片图像占位符 1"/>
          <p:cNvSpPr>
            <a:spLocks noGrp="1" noRot="1" noChangeAspect="1" noTextEdit="1"/>
          </p:cNvSpPr>
          <p:nvPr>
            <p:ph type="sldImg"/>
          </p:nvPr>
        </p:nvSpPr>
        <p:spPr>
          <a:ln/>
        </p:spPr>
      </p:sp>
      <p:sp>
        <p:nvSpPr>
          <p:cNvPr id="65539" name="备注占位符 2"/>
          <p:cNvSpPr>
            <a:spLocks noGrp="1"/>
          </p:cNvSpPr>
          <p:nvPr>
            <p:ph type="body" idx="1"/>
          </p:nvPr>
        </p:nvSpPr>
        <p:spPr>
          <a:noFill/>
          <a:ln/>
        </p:spPr>
        <p:txBody>
          <a:bodyPr/>
          <a:lstStyle/>
          <a:p>
            <a:endParaRPr lang="zh-CN" altLang="en-US" smtClean="0"/>
          </a:p>
        </p:txBody>
      </p:sp>
      <p:sp>
        <p:nvSpPr>
          <p:cNvPr id="65540" name="灯片编号占位符 3"/>
          <p:cNvSpPr>
            <a:spLocks noGrp="1"/>
          </p:cNvSpPr>
          <p:nvPr>
            <p:ph type="sldNum" sz="quarter" idx="5"/>
          </p:nvPr>
        </p:nvSpPr>
        <p:spPr>
          <a:noFill/>
        </p:spPr>
        <p:txBody>
          <a:bodyPr/>
          <a:lstStyle/>
          <a:p>
            <a:fld id="{383FF28F-B5FE-41E9-BB67-A46F5AF888C8}" type="slidenum">
              <a:rPr lang="en-US" altLang="en-US" smtClean="0"/>
              <a:pPr/>
              <a:t>1</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矩形 1"/>
          <p:cNvSpPr/>
          <p:nvPr/>
        </p:nvSpPr>
        <p:spPr bwMode="auto">
          <a:xfrm>
            <a:off x="0" y="228600"/>
            <a:ext cx="228600" cy="533400"/>
          </a:xfrm>
          <a:prstGeom prst="rect">
            <a:avLst/>
          </a:prstGeom>
          <a:solidFill>
            <a:srgbClr val="008395"/>
          </a:solidFill>
          <a:ln w="9525" cap="flat" cmpd="sng" algn="ctr">
            <a:noFill/>
            <a:prstDash val="solid"/>
            <a:round/>
            <a:headEnd type="none" w="med" len="med"/>
            <a:tailEnd type="none" w="med" len="med"/>
          </a:ln>
          <a:effectLst/>
        </p:spPr>
        <p:txBody>
          <a:bodyPr wrap="none" anchor="ctr"/>
          <a:lstStyle/>
          <a:p>
            <a:pPr marL="230188" indent="-230188" eaLnBrk="0" hangingPunct="0">
              <a:defRPr/>
            </a:pPr>
            <a:endParaRPr lang="zh-CN" altLang="en-US">
              <a:latin typeface="Arial" charset="0"/>
            </a:endParaRPr>
          </a:p>
        </p:txBody>
      </p:sp>
      <p:sp>
        <p:nvSpPr>
          <p:cNvPr id="3" name="TextBox 2"/>
          <p:cNvSpPr txBox="1"/>
          <p:nvPr/>
        </p:nvSpPr>
        <p:spPr>
          <a:xfrm>
            <a:off x="6400800" y="-3175"/>
            <a:ext cx="1905000" cy="274638"/>
          </a:xfrm>
          <a:prstGeom prst="rect">
            <a:avLst/>
          </a:prstGeom>
          <a:noFill/>
        </p:spPr>
        <p:txBody>
          <a:bodyPr>
            <a:spAutoFit/>
          </a:bodyPr>
          <a:lstStyle/>
          <a:p>
            <a:pPr algn="ctr" eaLnBrk="0" hangingPunct="0">
              <a:defRPr/>
            </a:pPr>
            <a:r>
              <a:rPr lang="en-US" altLang="zh-CN" sz="1200" b="0">
                <a:solidFill>
                  <a:schemeClr val="tx1"/>
                </a:solidFill>
                <a:latin typeface="Arial" charset="0"/>
              </a:rPr>
              <a:t>www.hand-china.com</a:t>
            </a:r>
            <a:endParaRPr lang="zh-CN" altLang="en-US" sz="1200" b="0">
              <a:solidFill>
                <a:schemeClr val="tx1"/>
              </a:solidFill>
              <a:latin typeface="Arial" charset="0"/>
            </a:endParaRPr>
          </a:p>
        </p:txBody>
      </p:sp>
      <p:pic>
        <p:nvPicPr>
          <p:cNvPr id="4" name="图片 10" descr="鼠标.jpg"/>
          <p:cNvPicPr>
            <a:picLocks noChangeAspect="1"/>
          </p:cNvPicPr>
          <p:nvPr/>
        </p:nvPicPr>
        <p:blipFill>
          <a:blip r:embed="rId2" cstate="print"/>
          <a:srcRect/>
          <a:stretch>
            <a:fillRect/>
          </a:stretch>
        </p:blipFill>
        <p:spPr bwMode="auto">
          <a:xfrm>
            <a:off x="8283575" y="0"/>
            <a:ext cx="860425" cy="762000"/>
          </a:xfrm>
          <a:prstGeom prst="rect">
            <a:avLst/>
          </a:prstGeom>
          <a:noFill/>
          <a:ln w="9525">
            <a:noFill/>
            <a:miter lim="800000"/>
            <a:headEnd/>
            <a:tailEnd/>
          </a:ln>
        </p:spPr>
      </p:pic>
      <p:pic>
        <p:nvPicPr>
          <p:cNvPr id="5" name="图片 13" descr="logo.jpg"/>
          <p:cNvPicPr>
            <a:picLocks noChangeAspect="1"/>
          </p:cNvPicPr>
          <p:nvPr/>
        </p:nvPicPr>
        <p:blipFill>
          <a:blip r:embed="rId3" cstate="print"/>
          <a:srcRect/>
          <a:stretch>
            <a:fillRect/>
          </a:stretch>
        </p:blipFill>
        <p:spPr bwMode="auto">
          <a:xfrm>
            <a:off x="8153400" y="6608763"/>
            <a:ext cx="914400" cy="249237"/>
          </a:xfrm>
          <a:prstGeom prst="rect">
            <a:avLst/>
          </a:prstGeom>
          <a:noFill/>
          <a:ln w="9525">
            <a:noFill/>
            <a:miter lim="800000"/>
            <a:headEnd/>
            <a:tailEnd/>
          </a:ln>
        </p:spPr>
      </p:pic>
      <p:cxnSp>
        <p:nvCxnSpPr>
          <p:cNvPr id="6" name="直接连接符 5"/>
          <p:cNvCxnSpPr/>
          <p:nvPr/>
        </p:nvCxnSpPr>
        <p:spPr bwMode="auto">
          <a:xfrm>
            <a:off x="0" y="6553200"/>
            <a:ext cx="9144000" cy="1588"/>
          </a:xfrm>
          <a:prstGeom prst="line">
            <a:avLst/>
          </a:prstGeom>
          <a:solidFill>
            <a:srgbClr val="FFFF99"/>
          </a:solidFill>
          <a:ln w="9525" cap="flat" cmpd="sng" algn="ctr">
            <a:solidFill>
              <a:schemeClr val="bg1">
                <a:lumMod val="65000"/>
              </a:schemeClr>
            </a:solidFill>
            <a:prstDash val="solid"/>
            <a:round/>
            <a:headEnd type="none" w="med" len="med"/>
            <a:tailEnd type="none" w="med" len="med"/>
          </a:ln>
          <a:effectLst/>
        </p:spPr>
      </p:cxnSp>
      <p:cxnSp>
        <p:nvCxnSpPr>
          <p:cNvPr id="7" name="直接连接符 6"/>
          <p:cNvCxnSpPr/>
          <p:nvPr/>
        </p:nvCxnSpPr>
        <p:spPr bwMode="auto">
          <a:xfrm rot="5400000">
            <a:off x="7850188" y="6705600"/>
            <a:ext cx="303212" cy="1588"/>
          </a:xfrm>
          <a:prstGeom prst="line">
            <a:avLst/>
          </a:prstGeom>
          <a:solidFill>
            <a:srgbClr val="FFFF99"/>
          </a:solidFill>
          <a:ln w="9525" cap="flat" cmpd="sng" algn="ctr">
            <a:solidFill>
              <a:schemeClr val="bg1">
                <a:lumMod val="85000"/>
              </a:schemeClr>
            </a:solidFill>
            <a:prstDash val="solid"/>
            <a:round/>
            <a:headEnd type="none" w="med" len="med"/>
            <a:tailEnd type="none" w="med" len="med"/>
          </a:ln>
          <a:effectLst/>
        </p:spPr>
      </p:cxnSp>
      <p:sp>
        <p:nvSpPr>
          <p:cNvPr id="8" name="TextBox 7"/>
          <p:cNvSpPr txBox="1"/>
          <p:nvPr/>
        </p:nvSpPr>
        <p:spPr>
          <a:xfrm>
            <a:off x="7010400" y="6553200"/>
            <a:ext cx="914400" cy="304800"/>
          </a:xfrm>
          <a:prstGeom prst="rect">
            <a:avLst/>
          </a:prstGeom>
          <a:noFill/>
        </p:spPr>
        <p:txBody>
          <a:bodyPr>
            <a:spAutoFit/>
          </a:bodyPr>
          <a:lstStyle/>
          <a:p>
            <a:pPr eaLnBrk="0" hangingPunct="0">
              <a:defRPr/>
            </a:pPr>
            <a:r>
              <a:rPr lang="zh-CN" altLang="en-US">
                <a:latin typeface="Arial" charset="0"/>
              </a:rPr>
              <a:t>客户</a:t>
            </a:r>
            <a:r>
              <a:rPr lang="en-US" altLang="zh-CN">
                <a:latin typeface="Arial" charset="0"/>
              </a:rPr>
              <a:t>logo</a:t>
            </a:r>
            <a:endParaRPr lang="zh-CN" altLang="en-US">
              <a:latin typeface="Arial" charset="0"/>
            </a:endParaRPr>
          </a:p>
        </p:txBody>
      </p:sp>
      <p:pic>
        <p:nvPicPr>
          <p:cNvPr id="9" name="Picture 16" descr="模板2_首页"/>
          <p:cNvPicPr>
            <a:picLocks noChangeAspect="1" noChangeArrowheads="1"/>
          </p:cNvPicPr>
          <p:nvPr/>
        </p:nvPicPr>
        <p:blipFill>
          <a:blip r:embed="rId4" cstate="print"/>
          <a:srcRect/>
          <a:stretch>
            <a:fillRect/>
          </a:stretch>
        </p:blipFill>
        <p:spPr bwMode="auto">
          <a:xfrm>
            <a:off x="0" y="-4763"/>
            <a:ext cx="9144000" cy="6862763"/>
          </a:xfrm>
          <a:prstGeom prst="rect">
            <a:avLst/>
          </a:prstGeom>
          <a:noFill/>
          <a:ln w="9525">
            <a:noFill/>
            <a:miter lim="800000"/>
            <a:headEnd/>
            <a:tailEnd/>
          </a:ln>
        </p:spPr>
      </p:pic>
      <p:sp>
        <p:nvSpPr>
          <p:cNvPr id="10" name="TextBox 15"/>
          <p:cNvSpPr txBox="1">
            <a:spLocks noChangeArrowheads="1"/>
          </p:cNvSpPr>
          <p:nvPr/>
        </p:nvSpPr>
        <p:spPr bwMode="auto">
          <a:xfrm>
            <a:off x="76200" y="6643688"/>
            <a:ext cx="9067800" cy="214312"/>
          </a:xfrm>
          <a:prstGeom prst="rect">
            <a:avLst/>
          </a:prstGeom>
          <a:noFill/>
          <a:ln w="9525">
            <a:noFill/>
            <a:miter lim="800000"/>
            <a:headEnd/>
            <a:tailEnd/>
          </a:ln>
        </p:spPr>
        <p:txBody>
          <a:bodyPr>
            <a:spAutoFit/>
          </a:bodyPr>
          <a:lstStyle/>
          <a:p>
            <a:pPr algn="ctr" eaLnBrk="0" hangingPunct="0">
              <a:defRPr/>
            </a:pPr>
            <a:r>
              <a:rPr lang="zh-CN" altLang="en-US" sz="800" b="0">
                <a:solidFill>
                  <a:srgbClr val="777777"/>
                </a:solidFill>
                <a:latin typeface="黑体" pitchFamily="2" charset="-122"/>
                <a:ea typeface="黑体" pitchFamily="2" charset="-122"/>
              </a:rPr>
              <a:t>上海汉得信息技术有限公司版权所有</a:t>
            </a:r>
          </a:p>
        </p:txBody>
      </p:sp>
      <p:sp>
        <p:nvSpPr>
          <p:cNvPr id="11" name="Rectangle 1032"/>
          <p:cNvSpPr>
            <a:spLocks noChangeArrowheads="1"/>
          </p:cNvSpPr>
          <p:nvPr/>
        </p:nvSpPr>
        <p:spPr bwMode="auto">
          <a:xfrm>
            <a:off x="701675" y="5562600"/>
            <a:ext cx="4419600" cy="838200"/>
          </a:xfrm>
          <a:prstGeom prst="rect">
            <a:avLst/>
          </a:prstGeom>
          <a:noFill/>
          <a:ln w="9525">
            <a:noFill/>
            <a:miter lim="800000"/>
            <a:headEnd/>
            <a:tailEnd/>
          </a:ln>
        </p:spPr>
        <p:txBody>
          <a:bodyPr/>
          <a:lstStyle/>
          <a:p>
            <a:pPr>
              <a:defRPr/>
            </a:pPr>
            <a:r>
              <a:rPr lang="zh-CN" altLang="en-US" sz="1600" dirty="0">
                <a:solidFill>
                  <a:schemeClr val="tx1"/>
                </a:solidFill>
                <a:latin typeface="黑体" pitchFamily="2" charset="-122"/>
                <a:ea typeface="黑体" pitchFamily="2" charset="-122"/>
              </a:rPr>
              <a:t>上海汉得</a:t>
            </a:r>
            <a:r>
              <a:rPr lang="zh-CN" altLang="en-US" sz="1600" dirty="0" smtClean="0">
                <a:solidFill>
                  <a:schemeClr val="tx1"/>
                </a:solidFill>
                <a:latin typeface="黑体" pitchFamily="2" charset="-122"/>
                <a:ea typeface="黑体" pitchFamily="2" charset="-122"/>
              </a:rPr>
              <a:t>信息技术股份有限公司</a:t>
            </a:r>
            <a:endParaRPr lang="en-US" altLang="zh-CN" sz="1600" dirty="0">
              <a:solidFill>
                <a:schemeClr val="tx1"/>
              </a:solidFill>
              <a:latin typeface="黑体" pitchFamily="2" charset="-122"/>
              <a:ea typeface="黑体" pitchFamily="2" charset="-122"/>
            </a:endParaRPr>
          </a:p>
          <a:p>
            <a:pPr>
              <a:defRPr/>
            </a:pPr>
            <a:r>
              <a:rPr lang="en-US" altLang="zh-CN" dirty="0" err="1" smtClean="0">
                <a:solidFill>
                  <a:schemeClr val="tx1"/>
                </a:solidFill>
                <a:latin typeface="Arial" charset="0"/>
                <a:ea typeface="黑体" pitchFamily="2" charset="-122"/>
                <a:cs typeface="Arial" charset="0"/>
              </a:rPr>
              <a:t>HANDEnterpriseSolutionsCompanyLtd</a:t>
            </a:r>
            <a:r>
              <a:rPr lang="en-US" altLang="zh-CN" dirty="0">
                <a:solidFill>
                  <a:schemeClr val="tx1"/>
                </a:solidFill>
                <a:latin typeface="Arial" charset="0"/>
                <a:ea typeface="黑体" pitchFamily="2" charset="-122"/>
                <a:cs typeface="Arial" charset="0"/>
              </a:rPr>
              <a:t>.</a:t>
            </a:r>
          </a:p>
          <a:p>
            <a:pPr>
              <a:defRPr/>
            </a:pPr>
            <a:r>
              <a:rPr lang="en-US" altLang="zh-CN" b="0" dirty="0">
                <a:solidFill>
                  <a:schemeClr val="tx1"/>
                </a:solidFill>
                <a:latin typeface="Arial" charset="0"/>
                <a:ea typeface="黑体" pitchFamily="2" charset="-122"/>
                <a:cs typeface="Arial" charset="0"/>
              </a:rPr>
              <a:t>www.hand-china.com</a:t>
            </a:r>
            <a:endParaRPr lang="en-US" altLang="en-US" sz="1600" dirty="0">
              <a:solidFill>
                <a:schemeClr val="tx1"/>
              </a:solidFill>
              <a:latin typeface="黑体" pitchFamily="2" charset="-122"/>
              <a:ea typeface="黑体" pitchFamily="2" charset="-122"/>
            </a:endParaRPr>
          </a:p>
        </p:txBody>
      </p:sp>
      <p:pic>
        <p:nvPicPr>
          <p:cNvPr id="13" name="Picture 20" descr="爪子"/>
          <p:cNvPicPr>
            <a:picLocks noChangeAspect="1" noChangeArrowheads="1"/>
          </p:cNvPicPr>
          <p:nvPr userDrawn="1"/>
        </p:nvPicPr>
        <p:blipFill>
          <a:blip r:embed="rId5" cstate="print"/>
          <a:srcRect/>
          <a:stretch>
            <a:fillRect/>
          </a:stretch>
        </p:blipFill>
        <p:spPr bwMode="auto">
          <a:xfrm>
            <a:off x="5868144" y="6093296"/>
            <a:ext cx="432048" cy="432046"/>
          </a:xfrm>
          <a:prstGeom prst="rect">
            <a:avLst/>
          </a:prstGeom>
          <a:noFill/>
          <a:ln w="9525">
            <a:noFill/>
            <a:miter lim="800000"/>
            <a:headEnd/>
            <a:tailEnd/>
          </a:ln>
        </p:spPr>
      </p:pic>
      <p:pic>
        <p:nvPicPr>
          <p:cNvPr id="17" name="Picture 20" descr="爪子"/>
          <p:cNvPicPr>
            <a:picLocks noChangeAspect="1" noChangeArrowheads="1"/>
          </p:cNvPicPr>
          <p:nvPr userDrawn="1"/>
        </p:nvPicPr>
        <p:blipFill>
          <a:blip r:embed="rId5" cstate="print"/>
          <a:srcRect/>
          <a:stretch>
            <a:fillRect/>
          </a:stretch>
        </p:blipFill>
        <p:spPr bwMode="auto">
          <a:xfrm>
            <a:off x="6264188" y="6093296"/>
            <a:ext cx="432048" cy="432046"/>
          </a:xfrm>
          <a:prstGeom prst="rect">
            <a:avLst/>
          </a:prstGeom>
          <a:noFill/>
          <a:ln w="9525">
            <a:noFill/>
            <a:miter lim="800000"/>
            <a:headEnd/>
            <a:tailEnd/>
          </a:ln>
        </p:spPr>
      </p:pic>
      <p:pic>
        <p:nvPicPr>
          <p:cNvPr id="18" name="Picture 20" descr="爪子"/>
          <p:cNvPicPr>
            <a:picLocks noChangeAspect="1" noChangeArrowheads="1"/>
          </p:cNvPicPr>
          <p:nvPr userDrawn="1"/>
        </p:nvPicPr>
        <p:blipFill>
          <a:blip r:embed="rId5" cstate="print"/>
          <a:srcRect/>
          <a:stretch>
            <a:fillRect/>
          </a:stretch>
        </p:blipFill>
        <p:spPr bwMode="auto">
          <a:xfrm>
            <a:off x="6660232" y="6093296"/>
            <a:ext cx="432048" cy="432046"/>
          </a:xfrm>
          <a:prstGeom prst="rect">
            <a:avLst/>
          </a:prstGeom>
          <a:noFill/>
          <a:ln w="9525">
            <a:noFill/>
            <a:miter lim="800000"/>
            <a:headEnd/>
            <a:tailEnd/>
          </a:ln>
        </p:spPr>
      </p:pic>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28600" y="-24"/>
            <a:ext cx="8915400" cy="533400"/>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28600" y="688718"/>
            <a:ext cx="8701118" cy="5799600"/>
          </a:xfrm>
        </p:spPr>
        <p:txBody>
          <a:bodyPr/>
          <a:lstStyle>
            <a:lvl1pPr algn="l" rtl="0" eaLnBrk="0" fontAlgn="base" hangingPunct="0">
              <a:spcBef>
                <a:spcPct val="20000"/>
              </a:spcBef>
              <a:spcAft>
                <a:spcPct val="0"/>
              </a:spcAft>
              <a:buClr>
                <a:srgbClr val="C80000"/>
              </a:buClr>
              <a:buSzPct val="70000"/>
              <a:buFont typeface="Wingdings" pitchFamily="2" charset="2"/>
              <a:buChar char="u"/>
              <a:defRPr lang="zh-CN" altLang="en-US" sz="1400" dirty="0" smtClean="0">
                <a:solidFill>
                  <a:schemeClr val="tx1"/>
                </a:solidFill>
                <a:latin typeface="+mn-lt"/>
                <a:ea typeface="宋体" pitchFamily="2" charset="-122"/>
                <a:cs typeface="+mn-cs"/>
              </a:defRPr>
            </a:lvl1pPr>
            <a:lvl2pPr algn="l" rtl="0" eaLnBrk="0" fontAlgn="base" hangingPunct="0">
              <a:spcBef>
                <a:spcPct val="20000"/>
              </a:spcBef>
              <a:spcAft>
                <a:spcPct val="0"/>
              </a:spcAft>
              <a:buFont typeface="Wingdings" pitchFamily="2" charset="2"/>
              <a:defRPr lang="zh-CN" altLang="en-US" sz="1400" dirty="0" smtClean="0">
                <a:solidFill>
                  <a:schemeClr val="tx1"/>
                </a:solidFill>
                <a:latin typeface="+mn-lt"/>
                <a:ea typeface="宋体" pitchFamily="2" charset="-122"/>
                <a:cs typeface="+mn-cs"/>
              </a:defRPr>
            </a:lvl2pPr>
            <a:lvl3pPr algn="l" rtl="0" eaLnBrk="0" fontAlgn="base" hangingPunct="0">
              <a:spcBef>
                <a:spcPct val="20000"/>
              </a:spcBef>
              <a:spcAft>
                <a:spcPct val="0"/>
              </a:spcAft>
              <a:buFont typeface="Wingdings" pitchFamily="2" charset="2"/>
              <a:defRPr lang="zh-CN" altLang="en-US" sz="1400" dirty="0" smtClean="0">
                <a:solidFill>
                  <a:schemeClr val="tx1"/>
                </a:solidFill>
                <a:latin typeface="+mn-lt"/>
                <a:ea typeface="宋体" pitchFamily="2" charset="-122"/>
                <a:cs typeface="+mn-cs"/>
              </a:defRPr>
            </a:lvl3pPr>
            <a:lvl4pPr algn="l" rtl="0" eaLnBrk="0" fontAlgn="base" hangingPunct="0">
              <a:spcBef>
                <a:spcPct val="20000"/>
              </a:spcBef>
              <a:spcAft>
                <a:spcPct val="0"/>
              </a:spcAft>
              <a:buFont typeface="Wingdings" pitchFamily="2" charset="2"/>
              <a:defRPr lang="zh-CN" altLang="en-US" sz="1400" dirty="0" smtClean="0">
                <a:solidFill>
                  <a:schemeClr val="tx1"/>
                </a:solidFill>
                <a:latin typeface="+mn-lt"/>
                <a:ea typeface="宋体" pitchFamily="2" charset="-122"/>
                <a:cs typeface="+mn-cs"/>
              </a:defRPr>
            </a:lvl4pPr>
            <a:lvl5pPr algn="l" rtl="0" eaLnBrk="0" fontAlgn="base" hangingPunct="0">
              <a:spcBef>
                <a:spcPct val="20000"/>
              </a:spcBef>
              <a:spcAft>
                <a:spcPct val="0"/>
              </a:spcAft>
              <a:buFont typeface="Wingdings" pitchFamily="2" charset="2"/>
              <a:defRPr lang="zh-CN" altLang="en-US" sz="1400" dirty="0">
                <a:solidFill>
                  <a:schemeClr val="tx1"/>
                </a:solidFill>
                <a:latin typeface="+mn-lt"/>
                <a:ea typeface="宋体" pitchFamily="2" charset="-122"/>
                <a:cs typeface="+mn-cs"/>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18"/>
          <p:cNvSpPr>
            <a:spLocks noGrp="1" noChangeArrowheads="1"/>
          </p:cNvSpPr>
          <p:nvPr>
            <p:ph type="sldNum" sz="quarter" idx="10"/>
          </p:nvPr>
        </p:nvSpPr>
        <p:spPr>
          <a:ln/>
        </p:spPr>
        <p:txBody>
          <a:bodyPr/>
          <a:lstStyle>
            <a:lvl1pPr>
              <a:defRPr/>
            </a:lvl1pPr>
          </a:lstStyle>
          <a:p>
            <a:pPr>
              <a:defRPr/>
            </a:pPr>
            <a:fld id="{D4846432-ADF7-41C2-93EB-80B14D8A7C01}"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矩形 12"/>
          <p:cNvSpPr>
            <a:spLocks noChangeArrowheads="1"/>
          </p:cNvSpPr>
          <p:nvPr/>
        </p:nvSpPr>
        <p:spPr bwMode="auto">
          <a:xfrm>
            <a:off x="0" y="0"/>
            <a:ext cx="228600" cy="533400"/>
          </a:xfrm>
          <a:prstGeom prst="rect">
            <a:avLst/>
          </a:prstGeom>
          <a:solidFill>
            <a:srgbClr val="808080"/>
          </a:solidFill>
          <a:ln w="9525" algn="ctr">
            <a:noFill/>
            <a:round/>
            <a:headEnd/>
            <a:tailEnd/>
          </a:ln>
        </p:spPr>
        <p:txBody>
          <a:bodyPr wrap="none" anchor="ctr"/>
          <a:lstStyle/>
          <a:p>
            <a:pPr marL="230188" indent="-230188" eaLnBrk="0" hangingPunct="0">
              <a:defRPr/>
            </a:pPr>
            <a:endParaRPr lang="zh-CN" altLang="en-US">
              <a:latin typeface="Arial" charset="0"/>
            </a:endParaRPr>
          </a:p>
        </p:txBody>
      </p:sp>
      <p:pic>
        <p:nvPicPr>
          <p:cNvPr id="2051" name="图片 13" descr="logo.jpg"/>
          <p:cNvPicPr>
            <a:picLocks noChangeAspect="1"/>
          </p:cNvPicPr>
          <p:nvPr/>
        </p:nvPicPr>
        <p:blipFill>
          <a:blip r:embed="rId4" cstate="print"/>
          <a:srcRect/>
          <a:stretch>
            <a:fillRect/>
          </a:stretch>
        </p:blipFill>
        <p:spPr bwMode="auto">
          <a:xfrm>
            <a:off x="8153400" y="6608763"/>
            <a:ext cx="914400" cy="249237"/>
          </a:xfrm>
          <a:prstGeom prst="rect">
            <a:avLst/>
          </a:prstGeom>
          <a:noFill/>
          <a:ln w="9525">
            <a:noFill/>
            <a:miter lim="800000"/>
            <a:headEnd/>
            <a:tailEnd/>
          </a:ln>
        </p:spPr>
      </p:pic>
      <p:cxnSp>
        <p:nvCxnSpPr>
          <p:cNvPr id="16" name="直接连接符 15"/>
          <p:cNvCxnSpPr/>
          <p:nvPr/>
        </p:nvCxnSpPr>
        <p:spPr bwMode="auto">
          <a:xfrm>
            <a:off x="0" y="6553200"/>
            <a:ext cx="9144000" cy="1588"/>
          </a:xfrm>
          <a:prstGeom prst="line">
            <a:avLst/>
          </a:prstGeom>
          <a:solidFill>
            <a:srgbClr val="FFFF99"/>
          </a:solidFill>
          <a:ln w="9525" cap="flat" cmpd="sng" algn="ctr">
            <a:solidFill>
              <a:schemeClr val="bg1">
                <a:lumMod val="65000"/>
              </a:schemeClr>
            </a:solidFill>
            <a:prstDash val="solid"/>
            <a:round/>
            <a:headEnd type="none" w="med" len="med"/>
            <a:tailEnd type="none" w="med" len="med"/>
          </a:ln>
          <a:effectLst/>
        </p:spPr>
      </p:cxnSp>
      <p:cxnSp>
        <p:nvCxnSpPr>
          <p:cNvPr id="18" name="直接连接符 17"/>
          <p:cNvCxnSpPr/>
          <p:nvPr/>
        </p:nvCxnSpPr>
        <p:spPr bwMode="auto">
          <a:xfrm rot="5400000">
            <a:off x="7850188" y="6705600"/>
            <a:ext cx="303212" cy="1588"/>
          </a:xfrm>
          <a:prstGeom prst="line">
            <a:avLst/>
          </a:prstGeom>
          <a:solidFill>
            <a:srgbClr val="FFFF99"/>
          </a:solidFill>
          <a:ln w="9525" cap="flat" cmpd="sng" algn="ctr">
            <a:solidFill>
              <a:schemeClr val="bg1">
                <a:lumMod val="85000"/>
              </a:schemeClr>
            </a:solidFill>
            <a:prstDash val="solid"/>
            <a:round/>
            <a:headEnd type="none" w="med" len="med"/>
            <a:tailEnd type="none" w="med" len="med"/>
          </a:ln>
          <a:effectLst/>
        </p:spPr>
      </p:cxnSp>
      <p:sp>
        <p:nvSpPr>
          <p:cNvPr id="21" name="TextBox 20"/>
          <p:cNvSpPr txBox="1"/>
          <p:nvPr/>
        </p:nvSpPr>
        <p:spPr>
          <a:xfrm>
            <a:off x="3914775" y="6629400"/>
            <a:ext cx="1107996" cy="215444"/>
          </a:xfrm>
          <a:prstGeom prst="rect">
            <a:avLst/>
          </a:prstGeom>
          <a:noFill/>
        </p:spPr>
        <p:txBody>
          <a:bodyPr wrap="none">
            <a:spAutoFit/>
          </a:bodyPr>
          <a:lstStyle/>
          <a:p>
            <a:pPr eaLnBrk="0" hangingPunct="0">
              <a:defRPr/>
            </a:pPr>
            <a:r>
              <a:rPr lang="zh-CN" altLang="en-US" sz="800" b="0" smtClean="0">
                <a:solidFill>
                  <a:srgbClr val="777777"/>
                </a:solidFill>
                <a:latin typeface="黑体" pitchFamily="2" charset="-122"/>
                <a:ea typeface="黑体" pitchFamily="2" charset="-122"/>
              </a:rPr>
              <a:t>汉得</a:t>
            </a:r>
            <a:r>
              <a:rPr lang="zh-CN" altLang="en-US" sz="800" b="0" dirty="0">
                <a:solidFill>
                  <a:srgbClr val="777777"/>
                </a:solidFill>
                <a:latin typeface="黑体" pitchFamily="2" charset="-122"/>
                <a:ea typeface="黑体" pitchFamily="2" charset="-122"/>
              </a:rPr>
              <a:t>公司　版权所有</a:t>
            </a:r>
          </a:p>
        </p:txBody>
      </p:sp>
      <p:sp>
        <p:nvSpPr>
          <p:cNvPr id="2055" name="Rectangle 18"/>
          <p:cNvSpPr>
            <a:spLocks noGrp="1" noChangeArrowheads="1"/>
          </p:cNvSpPr>
          <p:nvPr>
            <p:ph type="body" idx="1"/>
          </p:nvPr>
        </p:nvSpPr>
        <p:spPr bwMode="auto">
          <a:xfrm>
            <a:off x="228600" y="685800"/>
            <a:ext cx="8686800" cy="579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594962" name="Rectangle 18"/>
          <p:cNvSpPr>
            <a:spLocks noGrp="1" noChangeArrowheads="1"/>
          </p:cNvSpPr>
          <p:nvPr>
            <p:ph type="sldNum" sz="quarter" idx="4"/>
          </p:nvPr>
        </p:nvSpPr>
        <p:spPr bwMode="auto">
          <a:xfrm>
            <a:off x="34925" y="6553200"/>
            <a:ext cx="533400" cy="304800"/>
          </a:xfrm>
          <a:prstGeom prst="rect">
            <a:avLst/>
          </a:prstGeom>
          <a:noFill/>
          <a:ln w="9525">
            <a:noFill/>
            <a:miter lim="800000"/>
            <a:headEnd/>
            <a:tailEnd/>
          </a:ln>
          <a:effectLst/>
        </p:spPr>
        <p:txBody>
          <a:bodyPr vert="horz" wrap="square" lIns="0" tIns="45720" rIns="91440" bIns="0" numCol="1" anchor="t" anchorCtr="0" compatLnSpc="1">
            <a:prstTxWarp prst="textNoShape">
              <a:avLst/>
            </a:prstTxWarp>
          </a:bodyPr>
          <a:lstStyle>
            <a:lvl1pPr algn="ctr" eaLnBrk="1" hangingPunct="1">
              <a:defRPr>
                <a:solidFill>
                  <a:schemeClr val="tx1"/>
                </a:solidFill>
                <a:latin typeface="Arial" charset="0"/>
                <a:ea typeface="宋体" pitchFamily="2" charset="-122"/>
              </a:defRPr>
            </a:lvl1pPr>
          </a:lstStyle>
          <a:p>
            <a:pPr>
              <a:defRPr/>
            </a:pPr>
            <a:fld id="{88DD122F-084A-4CD3-9340-F3C378C2E5EE}" type="slidenum">
              <a:rPr lang="en-GB" altLang="en-US"/>
              <a:pPr>
                <a:defRPr/>
              </a:pPr>
              <a:t>‹#›</a:t>
            </a:fld>
            <a:endParaRPr lang="en-GB" altLang="en-US"/>
          </a:p>
        </p:txBody>
      </p:sp>
      <p:sp>
        <p:nvSpPr>
          <p:cNvPr id="2057" name="Rectangle 19"/>
          <p:cNvSpPr>
            <a:spLocks noGrp="1" noChangeArrowheads="1"/>
          </p:cNvSpPr>
          <p:nvPr>
            <p:ph type="title"/>
          </p:nvPr>
        </p:nvSpPr>
        <p:spPr bwMode="auto">
          <a:xfrm>
            <a:off x="228600" y="0"/>
            <a:ext cx="8915400" cy="533400"/>
          </a:xfrm>
          <a:prstGeom prst="rect">
            <a:avLst/>
          </a:prstGeom>
          <a:solidFill>
            <a:srgbClr val="C8000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pic>
        <p:nvPicPr>
          <p:cNvPr id="11" name="Picture 20" descr="爪子"/>
          <p:cNvPicPr>
            <a:picLocks noChangeAspect="1" noChangeArrowheads="1"/>
          </p:cNvPicPr>
          <p:nvPr userDrawn="1"/>
        </p:nvPicPr>
        <p:blipFill>
          <a:blip r:embed="rId5" cstate="print"/>
          <a:srcRect/>
          <a:stretch>
            <a:fillRect/>
          </a:stretch>
        </p:blipFill>
        <p:spPr bwMode="auto">
          <a:xfrm>
            <a:off x="7092950" y="6570663"/>
            <a:ext cx="287338" cy="287337"/>
          </a:xfrm>
          <a:prstGeom prst="rect">
            <a:avLst/>
          </a:prstGeom>
          <a:noFill/>
          <a:ln w="9525">
            <a:noFill/>
            <a:miter lim="800000"/>
            <a:headEnd/>
            <a:tailEnd/>
          </a:ln>
        </p:spPr>
      </p:pic>
      <p:pic>
        <p:nvPicPr>
          <p:cNvPr id="14" name="Picture 21" descr="爪子"/>
          <p:cNvPicPr>
            <a:picLocks noChangeAspect="1" noChangeArrowheads="1"/>
          </p:cNvPicPr>
          <p:nvPr userDrawn="1"/>
        </p:nvPicPr>
        <p:blipFill>
          <a:blip r:embed="rId5" cstate="print"/>
          <a:srcRect/>
          <a:stretch>
            <a:fillRect/>
          </a:stretch>
        </p:blipFill>
        <p:spPr bwMode="auto">
          <a:xfrm>
            <a:off x="7380288" y="6570663"/>
            <a:ext cx="287337" cy="287337"/>
          </a:xfrm>
          <a:prstGeom prst="rect">
            <a:avLst/>
          </a:prstGeom>
          <a:noFill/>
          <a:ln w="9525">
            <a:noFill/>
            <a:miter lim="800000"/>
            <a:headEnd/>
            <a:tailEnd/>
          </a:ln>
        </p:spPr>
      </p:pic>
      <p:pic>
        <p:nvPicPr>
          <p:cNvPr id="15" name="Picture 22" descr="爪子"/>
          <p:cNvPicPr>
            <a:picLocks noChangeAspect="1" noChangeArrowheads="1"/>
          </p:cNvPicPr>
          <p:nvPr userDrawn="1"/>
        </p:nvPicPr>
        <p:blipFill>
          <a:blip r:embed="rId5" cstate="print"/>
          <a:srcRect/>
          <a:stretch>
            <a:fillRect/>
          </a:stretch>
        </p:blipFill>
        <p:spPr bwMode="auto">
          <a:xfrm>
            <a:off x="7667625" y="6570663"/>
            <a:ext cx="287338" cy="287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65" r:id="rId1"/>
    <p:sldLayoutId id="2147483860" r:id="rId2"/>
  </p:sldLayoutIdLst>
  <p:hf hdr="0" dt="0"/>
  <p:txStyles>
    <p:titleStyle>
      <a:lvl1pPr algn="l" rtl="0" eaLnBrk="0" fontAlgn="ctr" hangingPunct="0">
        <a:spcBef>
          <a:spcPct val="0"/>
        </a:spcBef>
        <a:spcAft>
          <a:spcPct val="0"/>
        </a:spcAft>
        <a:defRPr sz="2400" b="1">
          <a:solidFill>
            <a:schemeClr val="bg1"/>
          </a:solidFill>
          <a:latin typeface="黑体" pitchFamily="49" charset="-122"/>
          <a:ea typeface="黑体" pitchFamily="49" charset="-122"/>
          <a:cs typeface="+mj-cs"/>
        </a:defRPr>
      </a:lvl1pPr>
      <a:lvl2pPr algn="l" rtl="0" eaLnBrk="0" fontAlgn="ctr" hangingPunct="0">
        <a:spcBef>
          <a:spcPct val="0"/>
        </a:spcBef>
        <a:spcAft>
          <a:spcPct val="0"/>
        </a:spcAft>
        <a:defRPr sz="2400" b="1">
          <a:solidFill>
            <a:schemeClr val="bg1"/>
          </a:solidFill>
          <a:latin typeface="黑体" pitchFamily="49" charset="-122"/>
          <a:ea typeface="黑体" pitchFamily="49" charset="-122"/>
        </a:defRPr>
      </a:lvl2pPr>
      <a:lvl3pPr algn="l" rtl="0" eaLnBrk="0" fontAlgn="ctr" hangingPunct="0">
        <a:spcBef>
          <a:spcPct val="0"/>
        </a:spcBef>
        <a:spcAft>
          <a:spcPct val="0"/>
        </a:spcAft>
        <a:defRPr sz="2400" b="1">
          <a:solidFill>
            <a:schemeClr val="bg1"/>
          </a:solidFill>
          <a:latin typeface="黑体" pitchFamily="49" charset="-122"/>
          <a:ea typeface="黑体" pitchFamily="49" charset="-122"/>
        </a:defRPr>
      </a:lvl3pPr>
      <a:lvl4pPr algn="l" rtl="0" eaLnBrk="0" fontAlgn="ctr" hangingPunct="0">
        <a:spcBef>
          <a:spcPct val="0"/>
        </a:spcBef>
        <a:spcAft>
          <a:spcPct val="0"/>
        </a:spcAft>
        <a:defRPr sz="2400" b="1">
          <a:solidFill>
            <a:schemeClr val="bg1"/>
          </a:solidFill>
          <a:latin typeface="黑体" pitchFamily="49" charset="-122"/>
          <a:ea typeface="黑体" pitchFamily="49" charset="-122"/>
        </a:defRPr>
      </a:lvl4pPr>
      <a:lvl5pPr algn="l" rtl="0" eaLnBrk="0" fontAlgn="ctr" hangingPunct="0">
        <a:spcBef>
          <a:spcPct val="0"/>
        </a:spcBef>
        <a:spcAft>
          <a:spcPct val="0"/>
        </a:spcAft>
        <a:defRPr sz="2400" b="1">
          <a:solidFill>
            <a:schemeClr val="bg1"/>
          </a:solidFill>
          <a:latin typeface="黑体" pitchFamily="49" charset="-122"/>
          <a:ea typeface="黑体" pitchFamily="49" charset="-122"/>
        </a:defRPr>
      </a:lvl5pPr>
      <a:lvl6pPr marL="457200" algn="l" rtl="0" eaLnBrk="1" fontAlgn="base" hangingPunct="1">
        <a:spcBef>
          <a:spcPct val="0"/>
        </a:spcBef>
        <a:spcAft>
          <a:spcPct val="0"/>
        </a:spcAft>
        <a:defRPr sz="2400" b="1">
          <a:solidFill>
            <a:schemeClr val="tx1"/>
          </a:solidFill>
          <a:latin typeface="SimSun" pitchFamily="2" charset="-122"/>
          <a:ea typeface="SimSun" pitchFamily="2" charset="-122"/>
        </a:defRPr>
      </a:lvl6pPr>
      <a:lvl7pPr marL="914400" algn="l" rtl="0" eaLnBrk="1" fontAlgn="base" hangingPunct="1">
        <a:spcBef>
          <a:spcPct val="0"/>
        </a:spcBef>
        <a:spcAft>
          <a:spcPct val="0"/>
        </a:spcAft>
        <a:defRPr sz="2400" b="1">
          <a:solidFill>
            <a:schemeClr val="tx1"/>
          </a:solidFill>
          <a:latin typeface="SimSun" pitchFamily="2" charset="-122"/>
          <a:ea typeface="SimSun" pitchFamily="2" charset="-122"/>
        </a:defRPr>
      </a:lvl7pPr>
      <a:lvl8pPr marL="1371600" algn="l" rtl="0" eaLnBrk="1" fontAlgn="base" hangingPunct="1">
        <a:spcBef>
          <a:spcPct val="0"/>
        </a:spcBef>
        <a:spcAft>
          <a:spcPct val="0"/>
        </a:spcAft>
        <a:defRPr sz="2400" b="1">
          <a:solidFill>
            <a:schemeClr val="tx1"/>
          </a:solidFill>
          <a:latin typeface="SimSun" pitchFamily="2" charset="-122"/>
          <a:ea typeface="SimSun" pitchFamily="2" charset="-122"/>
        </a:defRPr>
      </a:lvl8pPr>
      <a:lvl9pPr marL="1828800" algn="l" rtl="0" eaLnBrk="1" fontAlgn="base" hangingPunct="1">
        <a:spcBef>
          <a:spcPct val="0"/>
        </a:spcBef>
        <a:spcAft>
          <a:spcPct val="0"/>
        </a:spcAft>
        <a:defRPr sz="2400" b="1">
          <a:solidFill>
            <a:schemeClr val="tx1"/>
          </a:solidFill>
          <a:latin typeface="SimSun" pitchFamily="2" charset="-122"/>
          <a:ea typeface="SimSun" pitchFamily="2" charset="-122"/>
        </a:defRPr>
      </a:lvl9pPr>
    </p:titleStyle>
    <p:bodyStyle>
      <a:lvl1pPr marL="342900" indent="-342900" algn="l" rtl="0" eaLnBrk="0" fontAlgn="base" hangingPunct="0">
        <a:spcBef>
          <a:spcPct val="20000"/>
        </a:spcBef>
        <a:spcAft>
          <a:spcPct val="0"/>
        </a:spcAft>
        <a:buClr>
          <a:srgbClr val="CC3300"/>
        </a:buClr>
        <a:buSzPct val="70000"/>
        <a:buFont typeface="Wingdings" pitchFamily="2" charset="2"/>
        <a:buChar char="u"/>
        <a:defRPr sz="1400">
          <a:solidFill>
            <a:schemeClr val="tx1"/>
          </a:solidFill>
          <a:latin typeface="+mn-lt"/>
          <a:ea typeface="宋体" pitchFamily="2" charset="-122"/>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p"/>
        <a:defRPr sz="1400">
          <a:solidFill>
            <a:schemeClr val="tx1"/>
          </a:solidFill>
          <a:latin typeface="+mn-lt"/>
          <a:ea typeface="宋体" pitchFamily="2" charset="-122"/>
        </a:defRPr>
      </a:lvl2pPr>
      <a:lvl3pPr marL="1143000" indent="-228600" algn="l" rtl="0" eaLnBrk="0" fontAlgn="base" hangingPunct="0">
        <a:spcBef>
          <a:spcPct val="20000"/>
        </a:spcBef>
        <a:spcAft>
          <a:spcPct val="0"/>
        </a:spcAft>
        <a:buClr>
          <a:srgbClr val="4597A0"/>
        </a:buClr>
        <a:buSzPct val="70000"/>
        <a:buFont typeface="Wingdings" pitchFamily="2" charset="2"/>
        <a:buChar char="l"/>
        <a:defRPr sz="1400">
          <a:solidFill>
            <a:schemeClr val="tx1"/>
          </a:solidFill>
          <a:latin typeface="+mn-lt"/>
          <a:ea typeface="宋体" pitchFamily="2" charset="-122"/>
        </a:defRPr>
      </a:lvl3pPr>
      <a:lvl4pPr marL="1600200" indent="-228600" algn="l" rtl="0" eaLnBrk="0" fontAlgn="base" hangingPunct="0">
        <a:spcBef>
          <a:spcPct val="20000"/>
        </a:spcBef>
        <a:spcAft>
          <a:spcPct val="0"/>
        </a:spcAft>
        <a:buClr>
          <a:srgbClr val="C00000"/>
        </a:buClr>
        <a:buSzPct val="50000"/>
        <a:buFont typeface="Wingdings" pitchFamily="2" charset="2"/>
        <a:buChar char="u"/>
        <a:defRPr sz="1400">
          <a:solidFill>
            <a:schemeClr val="tx1"/>
          </a:solidFill>
          <a:latin typeface="+mn-lt"/>
          <a:ea typeface="宋体" pitchFamily="2" charset="-122"/>
        </a:defRPr>
      </a:lvl4pPr>
      <a:lvl5pPr marL="2057400" indent="-228600" algn="l" rtl="0" eaLnBrk="0" fontAlgn="base" hangingPunct="0">
        <a:spcBef>
          <a:spcPct val="20000"/>
        </a:spcBef>
        <a:spcAft>
          <a:spcPct val="0"/>
        </a:spcAft>
        <a:buClr>
          <a:srgbClr val="008395"/>
        </a:buClr>
        <a:buSzPct val="30000"/>
        <a:buFont typeface="Wingdings" pitchFamily="2" charset="2"/>
        <a:buChar char="p"/>
        <a:defRPr sz="1400">
          <a:solidFill>
            <a:schemeClr val="tx1"/>
          </a:solidFill>
          <a:latin typeface="+mn-lt"/>
          <a:ea typeface="宋体" pitchFamily="2" charset="-122"/>
        </a:defRPr>
      </a:lvl5pPr>
      <a:lvl6pPr marL="2514600" indent="-228600" algn="l" rtl="0" eaLnBrk="1" fontAlgn="base" hangingPunct="1">
        <a:spcBef>
          <a:spcPct val="20000"/>
        </a:spcBef>
        <a:spcAft>
          <a:spcPct val="0"/>
        </a:spcAft>
        <a:buClr>
          <a:srgbClr val="0066FF"/>
        </a:buClr>
        <a:buChar char="•"/>
        <a:defRPr sz="1400">
          <a:solidFill>
            <a:schemeClr val="tx1"/>
          </a:solidFill>
          <a:latin typeface="+mn-lt"/>
          <a:ea typeface="+mn-ea"/>
        </a:defRPr>
      </a:lvl6pPr>
      <a:lvl7pPr marL="2971800" indent="-228600" algn="l" rtl="0" eaLnBrk="1" fontAlgn="base" hangingPunct="1">
        <a:spcBef>
          <a:spcPct val="20000"/>
        </a:spcBef>
        <a:spcAft>
          <a:spcPct val="0"/>
        </a:spcAft>
        <a:buClr>
          <a:srgbClr val="0066FF"/>
        </a:buClr>
        <a:buChar char="•"/>
        <a:defRPr sz="1400">
          <a:solidFill>
            <a:schemeClr val="tx1"/>
          </a:solidFill>
          <a:latin typeface="+mn-lt"/>
          <a:ea typeface="+mn-ea"/>
        </a:defRPr>
      </a:lvl7pPr>
      <a:lvl8pPr marL="3429000" indent="-228600" algn="l" rtl="0" eaLnBrk="1" fontAlgn="base" hangingPunct="1">
        <a:spcBef>
          <a:spcPct val="20000"/>
        </a:spcBef>
        <a:spcAft>
          <a:spcPct val="0"/>
        </a:spcAft>
        <a:buClr>
          <a:srgbClr val="0066FF"/>
        </a:buClr>
        <a:buChar char="•"/>
        <a:defRPr sz="1400">
          <a:solidFill>
            <a:schemeClr val="tx1"/>
          </a:solidFill>
          <a:latin typeface="+mn-lt"/>
          <a:ea typeface="+mn-ea"/>
        </a:defRPr>
      </a:lvl8pPr>
      <a:lvl9pPr marL="3886200" indent="-228600" algn="l" rtl="0" eaLnBrk="1" fontAlgn="base" hangingPunct="1">
        <a:spcBef>
          <a:spcPct val="20000"/>
        </a:spcBef>
        <a:spcAft>
          <a:spcPct val="0"/>
        </a:spcAft>
        <a:buClr>
          <a:srgbClr val="0066FF"/>
        </a:buClr>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042"/>
          <p:cNvSpPr txBox="1">
            <a:spLocks noChangeArrowheads="1"/>
          </p:cNvSpPr>
          <p:nvPr/>
        </p:nvSpPr>
        <p:spPr bwMode="auto">
          <a:xfrm>
            <a:off x="642938" y="714375"/>
            <a:ext cx="5105400" cy="461665"/>
          </a:xfrm>
          <a:prstGeom prst="rect">
            <a:avLst/>
          </a:prstGeom>
          <a:noFill/>
          <a:ln w="9525">
            <a:noFill/>
            <a:miter lim="800000"/>
            <a:headEnd/>
            <a:tailEnd/>
          </a:ln>
        </p:spPr>
        <p:txBody>
          <a:bodyPr>
            <a:spAutoFit/>
          </a:bodyPr>
          <a:lstStyle/>
          <a:p>
            <a:r>
              <a:rPr kumimoji="1" lang="en-US" altLang="zh-CN" sz="2400" dirty="0" smtClean="0">
                <a:solidFill>
                  <a:schemeClr val="tx1"/>
                </a:solidFill>
                <a:latin typeface="微软雅黑" pitchFamily="34" charset="-122"/>
                <a:ea typeface="微软雅黑" pitchFamily="34" charset="-122"/>
              </a:rPr>
              <a:t>&lt;</a:t>
            </a:r>
            <a:r>
              <a:rPr kumimoji="1" lang="en-US" altLang="zh-CN" sz="2400" dirty="0" smtClean="0">
                <a:solidFill>
                  <a:schemeClr val="tx1"/>
                </a:solidFill>
                <a:latin typeface="微软雅黑" pitchFamily="34" charset="-122"/>
                <a:ea typeface="微软雅黑" pitchFamily="34" charset="-122"/>
              </a:rPr>
              <a:t>Oracle10g</a:t>
            </a:r>
            <a:r>
              <a:rPr kumimoji="1" lang="zh-CN" altLang="en-US" sz="2400" dirty="0" smtClean="0">
                <a:solidFill>
                  <a:schemeClr val="tx1"/>
                </a:solidFill>
                <a:latin typeface="微软雅黑" pitchFamily="34" charset="-122"/>
                <a:ea typeface="微软雅黑" pitchFamily="34" charset="-122"/>
              </a:rPr>
              <a:t>性能优化</a:t>
            </a:r>
            <a:r>
              <a:rPr kumimoji="1" lang="en-US" altLang="zh-CN" sz="2400" dirty="0" smtClean="0">
                <a:solidFill>
                  <a:schemeClr val="tx1"/>
                </a:solidFill>
                <a:latin typeface="微软雅黑" pitchFamily="34" charset="-122"/>
                <a:ea typeface="微软雅黑" pitchFamily="34" charset="-122"/>
              </a:rPr>
              <a:t>&gt;</a:t>
            </a:r>
            <a:endParaRPr kumimoji="1" lang="en-US" altLang="zh-CN" sz="2400" dirty="0">
              <a:solidFill>
                <a:schemeClr val="tx1"/>
              </a:solidFill>
              <a:latin typeface="微软雅黑" pitchFamily="34" charset="-122"/>
              <a:ea typeface="微软雅黑" pitchFamily="34" charset="-122"/>
            </a:endParaRPr>
          </a:p>
        </p:txBody>
      </p:sp>
      <p:sp>
        <p:nvSpPr>
          <p:cNvPr id="5123" name="Text Box 1048"/>
          <p:cNvSpPr txBox="1">
            <a:spLocks noChangeArrowheads="1"/>
          </p:cNvSpPr>
          <p:nvPr/>
        </p:nvSpPr>
        <p:spPr bwMode="auto">
          <a:xfrm>
            <a:off x="6172200" y="1255713"/>
            <a:ext cx="2971800" cy="830997"/>
          </a:xfrm>
          <a:prstGeom prst="rect">
            <a:avLst/>
          </a:prstGeom>
          <a:noFill/>
          <a:ln w="9525">
            <a:noFill/>
            <a:miter lim="800000"/>
            <a:headEnd/>
            <a:tailEnd/>
          </a:ln>
        </p:spPr>
        <p:txBody>
          <a:bodyPr>
            <a:spAutoFit/>
          </a:bodyPr>
          <a:lstStyle/>
          <a:p>
            <a:pPr marL="230188" indent="-230188" eaLnBrk="0" hangingPunct="0"/>
            <a:r>
              <a:rPr lang="zh-CN" altLang="en-US" sz="1200" b="0" dirty="0">
                <a:solidFill>
                  <a:schemeClr val="tx1"/>
                </a:solidFill>
                <a:latin typeface="Times New Roman" pitchFamily="18" charset="0"/>
                <a:ea typeface="黑体" pitchFamily="2" charset="-122"/>
                <a:cs typeface="Times New Roman" pitchFamily="18" charset="0"/>
              </a:rPr>
              <a:t>作者：　</a:t>
            </a:r>
            <a:r>
              <a:rPr lang="zh-CN" altLang="en-US" sz="1200" b="0" dirty="0" smtClean="0">
                <a:solidFill>
                  <a:schemeClr val="tx1"/>
                </a:solidFill>
                <a:latin typeface="Times New Roman" pitchFamily="18" charset="0"/>
                <a:ea typeface="黑体" pitchFamily="2" charset="-122"/>
                <a:cs typeface="Times New Roman" pitchFamily="18" charset="0"/>
              </a:rPr>
              <a:t>张</a:t>
            </a:r>
            <a:r>
              <a:rPr lang="zh-CN" altLang="en-US" sz="1200" b="0" dirty="0" smtClean="0">
                <a:solidFill>
                  <a:schemeClr val="tx1"/>
                </a:solidFill>
                <a:latin typeface="Times New Roman" pitchFamily="18" charset="0"/>
                <a:ea typeface="黑体" pitchFamily="2" charset="-122"/>
                <a:cs typeface="Times New Roman" pitchFamily="18" charset="0"/>
              </a:rPr>
              <a:t>海</a:t>
            </a:r>
            <a:r>
              <a:rPr lang="zh-CN" altLang="en-US" sz="1200" b="0" dirty="0" smtClean="0">
                <a:solidFill>
                  <a:schemeClr val="tx1"/>
                </a:solidFill>
                <a:latin typeface="Times New Roman" pitchFamily="18" charset="0"/>
                <a:ea typeface="黑体" pitchFamily="2" charset="-122"/>
                <a:cs typeface="Times New Roman" pitchFamily="18" charset="0"/>
              </a:rPr>
              <a:t>涛</a:t>
            </a:r>
            <a:endParaRPr lang="en-US" altLang="zh-CN" sz="1200" b="0" dirty="0">
              <a:solidFill>
                <a:schemeClr val="tx1"/>
              </a:solidFill>
              <a:latin typeface="Times New Roman" pitchFamily="18" charset="0"/>
              <a:ea typeface="黑体" pitchFamily="2" charset="-122"/>
              <a:cs typeface="Times New Roman" pitchFamily="18" charset="0"/>
            </a:endParaRPr>
          </a:p>
          <a:p>
            <a:pPr marL="230188" indent="-230188" eaLnBrk="0" hangingPunct="0"/>
            <a:r>
              <a:rPr lang="zh-CN" altLang="en-US" sz="1200" b="0" dirty="0">
                <a:solidFill>
                  <a:schemeClr val="tx1"/>
                </a:solidFill>
                <a:latin typeface="Times New Roman" pitchFamily="18" charset="0"/>
                <a:ea typeface="黑体" pitchFamily="2" charset="-122"/>
                <a:cs typeface="Times New Roman" pitchFamily="18" charset="0"/>
              </a:rPr>
              <a:t>编码：　</a:t>
            </a:r>
            <a:r>
              <a:rPr lang="zh-CN" altLang="en-US" sz="1200" b="0" dirty="0" smtClean="0">
                <a:solidFill>
                  <a:schemeClr val="tx1"/>
                </a:solidFill>
                <a:latin typeface="Times New Roman" pitchFamily="18" charset="0"/>
                <a:ea typeface="黑体" pitchFamily="2" charset="-122"/>
                <a:cs typeface="Times New Roman" pitchFamily="18" charset="0"/>
              </a:rPr>
              <a:t>文</a:t>
            </a:r>
            <a:r>
              <a:rPr lang="zh-CN" altLang="en-US" sz="1200" b="0" dirty="0" smtClean="0">
                <a:solidFill>
                  <a:schemeClr val="tx1"/>
                </a:solidFill>
                <a:latin typeface="Times New Roman" pitchFamily="18" charset="0"/>
                <a:ea typeface="黑体" pitchFamily="2" charset="-122"/>
                <a:cs typeface="Times New Roman" pitchFamily="18" charset="0"/>
              </a:rPr>
              <a:t>档编</a:t>
            </a:r>
            <a:r>
              <a:rPr lang="zh-CN" altLang="en-US" sz="1200" b="0" dirty="0" smtClean="0">
                <a:solidFill>
                  <a:schemeClr val="tx1"/>
                </a:solidFill>
                <a:latin typeface="Times New Roman" pitchFamily="18" charset="0"/>
                <a:ea typeface="黑体" pitchFamily="2" charset="-122"/>
                <a:cs typeface="Times New Roman" pitchFamily="18" charset="0"/>
              </a:rPr>
              <a:t>码</a:t>
            </a:r>
            <a:endParaRPr lang="en-US" altLang="zh-CN" sz="1200" b="0" dirty="0">
              <a:solidFill>
                <a:schemeClr val="tx1"/>
              </a:solidFill>
              <a:latin typeface="Times New Roman" pitchFamily="18" charset="0"/>
              <a:ea typeface="黑体" pitchFamily="2" charset="-122"/>
              <a:cs typeface="Times New Roman" pitchFamily="18" charset="0"/>
            </a:endParaRPr>
          </a:p>
          <a:p>
            <a:pPr marL="230188" indent="-230188" eaLnBrk="0" hangingPunct="0"/>
            <a:r>
              <a:rPr lang="zh-CN" altLang="en-US" sz="1200" b="0" dirty="0">
                <a:solidFill>
                  <a:schemeClr val="tx1"/>
                </a:solidFill>
                <a:latin typeface="Times New Roman" pitchFamily="18" charset="0"/>
                <a:ea typeface="黑体" pitchFamily="2" charset="-122"/>
                <a:cs typeface="Times New Roman" pitchFamily="18" charset="0"/>
              </a:rPr>
              <a:t>日期</a:t>
            </a:r>
            <a:r>
              <a:rPr lang="zh-CN" altLang="en-US" sz="1200" b="0" dirty="0" smtClean="0">
                <a:solidFill>
                  <a:schemeClr val="tx1"/>
                </a:solidFill>
                <a:latin typeface="Times New Roman" pitchFamily="18" charset="0"/>
                <a:ea typeface="黑体" pitchFamily="2" charset="-122"/>
                <a:cs typeface="Times New Roman" pitchFamily="18" charset="0"/>
              </a:rPr>
              <a:t>：    </a:t>
            </a:r>
            <a:r>
              <a:rPr lang="en-US" altLang="zh-CN" sz="1200" b="0" dirty="0" smtClean="0">
                <a:solidFill>
                  <a:schemeClr val="tx1"/>
                </a:solidFill>
                <a:latin typeface="Times New Roman" pitchFamily="18" charset="0"/>
                <a:ea typeface="黑体" pitchFamily="2" charset="-122"/>
                <a:cs typeface="Times New Roman" pitchFamily="18" charset="0"/>
              </a:rPr>
              <a:t>2011-03-25</a:t>
            </a:r>
            <a:endParaRPr lang="en-US" altLang="zh-CN" sz="1200" b="0" dirty="0" smtClean="0">
              <a:solidFill>
                <a:schemeClr val="tx1"/>
              </a:solidFill>
              <a:latin typeface="Times New Roman" pitchFamily="18" charset="0"/>
              <a:ea typeface="黑体" pitchFamily="2" charset="-122"/>
              <a:cs typeface="Times New Roman" pitchFamily="18" charset="0"/>
            </a:endParaRPr>
          </a:p>
          <a:p>
            <a:pPr marL="230188" indent="-230188" eaLnBrk="0" hangingPunct="0"/>
            <a:r>
              <a:rPr lang="zh-CN" altLang="en-US" sz="1200" b="0" dirty="0" smtClean="0">
                <a:solidFill>
                  <a:schemeClr val="tx1"/>
                </a:solidFill>
                <a:latin typeface="Times New Roman" pitchFamily="18" charset="0"/>
                <a:ea typeface="黑体" pitchFamily="2" charset="-122"/>
                <a:cs typeface="Times New Roman" pitchFamily="18" charset="0"/>
              </a:rPr>
              <a:t>版本</a:t>
            </a:r>
            <a:r>
              <a:rPr lang="zh-CN" altLang="en-US" sz="1200" b="0" dirty="0">
                <a:solidFill>
                  <a:schemeClr val="tx1"/>
                </a:solidFill>
                <a:latin typeface="Times New Roman" pitchFamily="18" charset="0"/>
                <a:ea typeface="黑体" pitchFamily="2" charset="-122"/>
                <a:cs typeface="Times New Roman" pitchFamily="18" charset="0"/>
              </a:rPr>
              <a:t>：　</a:t>
            </a:r>
            <a:r>
              <a:rPr lang="en-US" altLang="zh-CN" sz="1200" b="0" dirty="0" smtClean="0">
                <a:solidFill>
                  <a:schemeClr val="tx1"/>
                </a:solidFill>
                <a:latin typeface="Times New Roman" pitchFamily="18" charset="0"/>
                <a:ea typeface="黑体" pitchFamily="2" charset="-122"/>
                <a:cs typeface="Times New Roman" pitchFamily="18" charset="0"/>
              </a:rPr>
              <a:t>1.0</a:t>
            </a:r>
            <a:endParaRPr lang="zh-CN" altLang="en-US" sz="1200" b="0" dirty="0">
              <a:solidFill>
                <a:schemeClr val="tx1"/>
              </a:solidFill>
              <a:latin typeface="Times New Roman" pitchFamily="18" charset="0"/>
              <a:ea typeface="黑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SQL</a:t>
            </a:r>
            <a:r>
              <a:rPr lang="zh-CN" altLang="en-US" dirty="0" smtClean="0"/>
              <a:t>语句优化</a:t>
            </a:r>
            <a:endParaRPr lang="zh-CN" altLang="en-US" dirty="0"/>
          </a:p>
        </p:txBody>
      </p:sp>
      <p:sp>
        <p:nvSpPr>
          <p:cNvPr id="3" name="内容占位符 2"/>
          <p:cNvSpPr>
            <a:spLocks noGrp="1"/>
          </p:cNvSpPr>
          <p:nvPr>
            <p:ph idx="1"/>
          </p:nvPr>
        </p:nvSpPr>
        <p:spPr/>
        <p:txBody>
          <a:bodyPr/>
          <a:lstStyle/>
          <a:p>
            <a:pPr marL="0" indent="0">
              <a:buNone/>
            </a:pPr>
            <a:r>
              <a:rPr dirty="0" smtClean="0">
                <a:latin typeface="+mn-ea"/>
              </a:rPr>
              <a:t>应用程序中</a:t>
            </a:r>
            <a:r>
              <a:rPr lang="en-US" altLang="zh-CN" dirty="0" smtClean="0">
                <a:latin typeface="+mn-ea"/>
              </a:rPr>
              <a:t>SQL</a:t>
            </a:r>
            <a:r>
              <a:rPr dirty="0" smtClean="0">
                <a:latin typeface="+mn-ea"/>
              </a:rPr>
              <a:t>语句的执行消耗了大量的数据库资源，因此，对</a:t>
            </a:r>
            <a:r>
              <a:rPr lang="en-US" dirty="0" smtClean="0">
                <a:latin typeface="+mn-ea"/>
              </a:rPr>
              <a:t>SQL</a:t>
            </a:r>
            <a:r>
              <a:rPr dirty="0" smtClean="0">
                <a:latin typeface="+mn-ea"/>
              </a:rPr>
              <a:t>语句进行调整和优化能极大提高</a:t>
            </a:r>
            <a:r>
              <a:rPr lang="en-US" dirty="0" smtClean="0">
                <a:latin typeface="+mn-ea"/>
              </a:rPr>
              <a:t>ORACLE</a:t>
            </a:r>
            <a:r>
              <a:rPr dirty="0" smtClean="0">
                <a:latin typeface="+mn-ea"/>
              </a:rPr>
              <a:t>数据库应用系统的性能。</a:t>
            </a:r>
            <a:endParaRPr lang="en-US" dirty="0" smtClean="0">
              <a:latin typeface="+mn-ea"/>
            </a:endParaRPr>
          </a:p>
          <a:p>
            <a:r>
              <a:rPr dirty="0" smtClean="0">
                <a:latin typeface="+mn-ea"/>
              </a:rPr>
              <a:t>执行计划</a:t>
            </a:r>
            <a:endParaRPr dirty="0">
              <a:latin typeface="+mn-ea"/>
            </a:endParaRPr>
          </a:p>
          <a:p>
            <a:r>
              <a:rPr lang="en-US" dirty="0" err="1" smtClean="0">
                <a:latin typeface="+mn-ea"/>
              </a:rPr>
              <a:t>Sql</a:t>
            </a:r>
            <a:r>
              <a:rPr lang="en-US" dirty="0" smtClean="0">
                <a:latin typeface="+mn-ea"/>
              </a:rPr>
              <a:t> Trace</a:t>
            </a:r>
            <a:endParaRPr dirty="0">
              <a:latin typeface="+mn-ea"/>
            </a:endParaRPr>
          </a:p>
          <a:p>
            <a:r>
              <a:rPr dirty="0" smtClean="0">
                <a:latin typeface="+mn-ea"/>
              </a:rPr>
              <a:t>常见</a:t>
            </a:r>
            <a:r>
              <a:rPr lang="en-US" dirty="0" err="1" smtClean="0">
                <a:latin typeface="+mn-ea"/>
              </a:rPr>
              <a:t>sql</a:t>
            </a:r>
            <a:r>
              <a:rPr dirty="0" smtClean="0">
                <a:latin typeface="+mn-ea"/>
              </a:rPr>
              <a:t>优化技巧</a:t>
            </a:r>
            <a:endParaRPr dirty="0">
              <a:latin typeface="+mn-ea"/>
            </a:endParaRPr>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10</a:t>
            </a:fld>
            <a:endParaRPr lang="en-GB"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执行计划</a:t>
            </a:r>
            <a:endParaRPr lang="zh-CN" altLang="en-US" dirty="0"/>
          </a:p>
        </p:txBody>
      </p:sp>
      <p:sp>
        <p:nvSpPr>
          <p:cNvPr id="3" name="内容占位符 2"/>
          <p:cNvSpPr>
            <a:spLocks noGrp="1"/>
          </p:cNvSpPr>
          <p:nvPr>
            <p:ph idx="1"/>
          </p:nvPr>
        </p:nvSpPr>
        <p:spPr/>
        <p:txBody>
          <a:bodyPr/>
          <a:lstStyle/>
          <a:p>
            <a:pPr marL="0" indent="0">
              <a:buNone/>
            </a:pPr>
            <a:r>
              <a:rPr lang="en-US" altLang="zh-CN" dirty="0" smtClean="0"/>
              <a:t>Oracle</a:t>
            </a:r>
            <a:r>
              <a:rPr dirty="0" smtClean="0"/>
              <a:t>在执行一个</a:t>
            </a:r>
            <a:r>
              <a:rPr lang="en-US" dirty="0" err="1" smtClean="0"/>
              <a:t>sql</a:t>
            </a:r>
            <a:r>
              <a:rPr dirty="0" smtClean="0"/>
              <a:t>之前，首先要分析一下语句的执行计划，然后再按执行计划去执行。用户的</a:t>
            </a:r>
            <a:r>
              <a:rPr lang="en-US" dirty="0" err="1" smtClean="0"/>
              <a:t>sql</a:t>
            </a:r>
            <a:r>
              <a:rPr dirty="0" smtClean="0"/>
              <a:t>语句的处理通常要经过四个过程“语法分析、优化、执行和获取</a:t>
            </a:r>
            <a:r>
              <a:rPr lang="en-US" dirty="0" smtClean="0"/>
              <a:t>(</a:t>
            </a:r>
            <a:r>
              <a:rPr dirty="0" smtClean="0"/>
              <a:t>只对</a:t>
            </a:r>
            <a:r>
              <a:rPr lang="en-US" dirty="0" err="1" smtClean="0"/>
              <a:t>sql</a:t>
            </a:r>
            <a:r>
              <a:rPr dirty="0" smtClean="0"/>
              <a:t>查询语句才有</a:t>
            </a:r>
            <a:r>
              <a:rPr lang="en-US" dirty="0" smtClean="0"/>
              <a:t>)</a:t>
            </a:r>
            <a:r>
              <a:rPr dirty="0" smtClean="0"/>
              <a:t>。分析语句的执行计划的工作是由优化器</a:t>
            </a:r>
            <a:r>
              <a:rPr lang="en-US" dirty="0" smtClean="0"/>
              <a:t>(O</a:t>
            </a:r>
            <a:r>
              <a:rPr lang="en-US" altLang="zh-CN" dirty="0" smtClean="0"/>
              <a:t>ptimizer</a:t>
            </a:r>
            <a:r>
              <a:rPr lang="en-US" dirty="0" smtClean="0"/>
              <a:t>)</a:t>
            </a:r>
            <a:r>
              <a:rPr dirty="0" smtClean="0"/>
              <a:t>来完成的。</a:t>
            </a:r>
            <a:endParaRPr lang="en-US" dirty="0" smtClean="0"/>
          </a:p>
          <a:p>
            <a:pPr marL="0" indent="0">
              <a:buNone/>
            </a:pPr>
            <a:r>
              <a:rPr altLang="en-US" dirty="0" smtClean="0"/>
              <a:t>显示执行计划的方式：</a:t>
            </a:r>
            <a:endParaRPr lang="en-US" altLang="en-US" dirty="0" smtClean="0"/>
          </a:p>
          <a:p>
            <a:pPr marL="0" indent="0">
              <a:buNone/>
            </a:pPr>
            <a:r>
              <a:rPr lang="en-US" altLang="zh-CN" dirty="0" smtClean="0"/>
              <a:t>1</a:t>
            </a:r>
            <a:r>
              <a:rPr dirty="0" smtClean="0"/>
              <a:t>、</a:t>
            </a:r>
            <a:r>
              <a:rPr lang="en-US" dirty="0"/>
              <a:t> explain plan for select * from t where id=1</a:t>
            </a:r>
            <a:r>
              <a:rPr lang="en-US" dirty="0" smtClean="0"/>
              <a:t>;</a:t>
            </a:r>
          </a:p>
          <a:p>
            <a:pPr marL="0" indent="0">
              <a:buNone/>
            </a:pPr>
            <a:r>
              <a:rPr lang="en-US" altLang="zh-CN" dirty="0"/>
              <a:t> </a:t>
            </a:r>
            <a:r>
              <a:rPr lang="en-US" altLang="zh-CN" dirty="0" smtClean="0"/>
              <a:t>      </a:t>
            </a:r>
            <a:r>
              <a:rPr lang="en-US" dirty="0" smtClean="0"/>
              <a:t>select </a:t>
            </a:r>
            <a:r>
              <a:rPr lang="en-US" dirty="0"/>
              <a:t>*from table(</a:t>
            </a:r>
            <a:r>
              <a:rPr lang="en-US" dirty="0" err="1"/>
              <a:t>dbms_xplan.display</a:t>
            </a:r>
            <a:r>
              <a:rPr lang="en-US" dirty="0" smtClean="0"/>
              <a:t>);</a:t>
            </a:r>
          </a:p>
          <a:p>
            <a:pPr marL="0" indent="0">
              <a:buNone/>
            </a:pPr>
            <a:r>
              <a:rPr lang="en-US" altLang="zh-CN" dirty="0" smtClean="0"/>
              <a:t>2</a:t>
            </a:r>
            <a:r>
              <a:rPr dirty="0" smtClean="0"/>
              <a:t>、</a:t>
            </a:r>
            <a:r>
              <a:rPr lang="en-US" altLang="zh-CN" dirty="0" err="1" smtClean="0"/>
              <a:t>plsql</a:t>
            </a:r>
            <a:r>
              <a:rPr lang="en-US" altLang="zh-CN" dirty="0" smtClean="0"/>
              <a:t>  developer</a:t>
            </a:r>
            <a:r>
              <a:rPr dirty="0" smtClean="0"/>
              <a:t>下</a:t>
            </a:r>
            <a:r>
              <a:rPr lang="en-US" altLang="zh-CN" dirty="0" smtClean="0"/>
              <a:t>F5</a:t>
            </a:r>
          </a:p>
          <a:p>
            <a:pPr marL="0" indent="0">
              <a:buNone/>
            </a:pPr>
            <a:r>
              <a:rPr lang="en-US" altLang="zh-CN" dirty="0" smtClean="0"/>
              <a:t>3</a:t>
            </a:r>
            <a:r>
              <a:rPr dirty="0" smtClean="0"/>
              <a:t>、</a:t>
            </a:r>
            <a:r>
              <a:rPr lang="en-US" altLang="zh-CN" dirty="0" err="1" smtClean="0"/>
              <a:t>sql</a:t>
            </a:r>
            <a:r>
              <a:rPr lang="en-US" altLang="zh-CN" dirty="0" smtClean="0"/>
              <a:t>  trace</a:t>
            </a:r>
          </a:p>
          <a:p>
            <a:pPr marL="0" indent="0">
              <a:buNone/>
            </a:pPr>
            <a:r>
              <a:rPr lang="en-US" altLang="zh-CN" dirty="0" smtClean="0"/>
              <a:t>4</a:t>
            </a:r>
            <a:r>
              <a:rPr dirty="0" smtClean="0"/>
              <a:t>、第三方工具，如</a:t>
            </a:r>
            <a:r>
              <a:rPr lang="en-US" dirty="0" smtClean="0"/>
              <a:t>TOAD</a:t>
            </a:r>
            <a:r>
              <a:rPr dirty="0" smtClean="0"/>
              <a:t>、</a:t>
            </a:r>
            <a:r>
              <a:rPr lang="en-US" dirty="0"/>
              <a:t> OMS</a:t>
            </a:r>
            <a:r>
              <a:rPr dirty="0"/>
              <a:t>的</a:t>
            </a:r>
            <a:r>
              <a:rPr lang="en-US" dirty="0"/>
              <a:t>SQL </a:t>
            </a:r>
            <a:r>
              <a:rPr lang="en-US" dirty="0" smtClean="0"/>
              <a:t>Analyze</a:t>
            </a:r>
            <a:r>
              <a:rPr dirty="0" smtClean="0"/>
              <a:t>等</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11</a:t>
            </a:fld>
            <a:endParaRPr lang="en-GB"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优化器 </a:t>
            </a:r>
            <a:r>
              <a:rPr lang="en-US" altLang="zh-CN" dirty="0" smtClean="0"/>
              <a:t>– </a:t>
            </a:r>
            <a:r>
              <a:rPr lang="zh-CN" altLang="en-US" dirty="0" smtClean="0"/>
              <a:t>优化方式</a:t>
            </a:r>
            <a:endParaRPr lang="zh-CN" altLang="en-US" dirty="0"/>
          </a:p>
        </p:txBody>
      </p:sp>
      <p:sp>
        <p:nvSpPr>
          <p:cNvPr id="3" name="内容占位符 2"/>
          <p:cNvSpPr>
            <a:spLocks noGrp="1"/>
          </p:cNvSpPr>
          <p:nvPr>
            <p:ph idx="1"/>
          </p:nvPr>
        </p:nvSpPr>
        <p:spPr/>
        <p:txBody>
          <a:bodyPr/>
          <a:lstStyle/>
          <a:p>
            <a:r>
              <a:rPr lang="en-US" altLang="zh-CN" dirty="0" smtClean="0"/>
              <a:t>RBO</a:t>
            </a:r>
            <a:r>
              <a:rPr lang="en-US" altLang="zh-CN" dirty="0"/>
              <a:t>(Rule-Based </a:t>
            </a:r>
            <a:r>
              <a:rPr lang="en-US" altLang="zh-CN" dirty="0" smtClean="0"/>
              <a:t>Optimization)</a:t>
            </a:r>
            <a:r>
              <a:rPr dirty="0" smtClean="0"/>
              <a:t>：基于规则的优化方式。</a:t>
            </a:r>
            <a:r>
              <a:rPr dirty="0"/>
              <a:t>优化器在分析</a:t>
            </a:r>
            <a:r>
              <a:rPr lang="en-US" altLang="zh-CN" dirty="0"/>
              <a:t>SQL</a:t>
            </a:r>
            <a:r>
              <a:rPr dirty="0"/>
              <a:t>语句时</a:t>
            </a:r>
            <a:r>
              <a:rPr lang="en-US" altLang="zh-CN" dirty="0"/>
              <a:t>,</a:t>
            </a:r>
            <a:r>
              <a:rPr dirty="0"/>
              <a:t>所遵循的是</a:t>
            </a:r>
            <a:r>
              <a:rPr lang="en-US" altLang="zh-CN" dirty="0"/>
              <a:t>Oracle</a:t>
            </a:r>
            <a:r>
              <a:rPr dirty="0"/>
              <a:t>内部预定的一些规则</a:t>
            </a:r>
            <a:r>
              <a:rPr dirty="0" smtClean="0"/>
              <a:t>。比如我们常见的</a:t>
            </a:r>
            <a:r>
              <a:rPr lang="en-US" altLang="zh-CN" dirty="0"/>
              <a:t>,</a:t>
            </a:r>
            <a:r>
              <a:rPr dirty="0"/>
              <a:t>当一个</a:t>
            </a:r>
            <a:r>
              <a:rPr lang="en-US" altLang="zh-CN" dirty="0"/>
              <a:t>where</a:t>
            </a:r>
            <a:r>
              <a:rPr dirty="0"/>
              <a:t>子句中的一列有索引时去走索引。 </a:t>
            </a:r>
            <a:endParaRPr lang="en-US" dirty="0" smtClean="0"/>
          </a:p>
          <a:p>
            <a:r>
              <a:rPr lang="en-US" altLang="zh-CN" dirty="0"/>
              <a:t>CBO((Cost-Based Optimization</a:t>
            </a:r>
            <a:r>
              <a:rPr lang="en-US" altLang="zh-CN" dirty="0" smtClean="0"/>
              <a:t>)</a:t>
            </a:r>
            <a:r>
              <a:rPr dirty="0" smtClean="0"/>
              <a:t>：基于代价的优化方式。</a:t>
            </a:r>
            <a:r>
              <a:rPr lang="en-US" altLang="zh-CN" dirty="0"/>
              <a:t>,</a:t>
            </a:r>
            <a:r>
              <a:rPr dirty="0"/>
              <a:t>这里的代价主要指</a:t>
            </a:r>
            <a:r>
              <a:rPr lang="en-US" altLang="zh-CN" dirty="0" err="1"/>
              <a:t>Cpu</a:t>
            </a:r>
            <a:r>
              <a:rPr dirty="0" smtClean="0"/>
              <a:t>和内存</a:t>
            </a:r>
            <a:r>
              <a:rPr dirty="0"/>
              <a:t>。优化器在判断是否用这种方式时</a:t>
            </a:r>
            <a:r>
              <a:rPr lang="en-US" altLang="zh-CN" dirty="0"/>
              <a:t>,</a:t>
            </a:r>
            <a:r>
              <a:rPr dirty="0"/>
              <a:t>主要参照的是表及索引的</a:t>
            </a:r>
            <a:r>
              <a:rPr b="1" dirty="0">
                <a:solidFill>
                  <a:srgbClr val="FF0000"/>
                </a:solidFill>
              </a:rPr>
              <a:t>统计信息</a:t>
            </a:r>
            <a:r>
              <a:rPr dirty="0"/>
              <a:t>。</a:t>
            </a:r>
            <a:r>
              <a:rPr dirty="0" smtClean="0"/>
              <a:t>统计信息给出表的大小 </a:t>
            </a:r>
            <a:r>
              <a:rPr dirty="0"/>
              <a:t>、有少行、每行的长度等信息。这些统计信息起初在库内是没有的</a:t>
            </a:r>
            <a:r>
              <a:rPr lang="en-US" altLang="zh-CN" dirty="0"/>
              <a:t>,</a:t>
            </a:r>
            <a:r>
              <a:rPr dirty="0" smtClean="0"/>
              <a:t>是你在做</a:t>
            </a:r>
            <a:r>
              <a:rPr lang="en-US" altLang="zh-CN" dirty="0"/>
              <a:t>analyze</a:t>
            </a:r>
            <a:r>
              <a:rPr dirty="0"/>
              <a:t>后才出现的</a:t>
            </a:r>
            <a:r>
              <a:rPr lang="en-US" altLang="zh-CN" dirty="0"/>
              <a:t>,</a:t>
            </a:r>
            <a:r>
              <a:rPr dirty="0"/>
              <a:t>很多的时侯过期统计信息会令优化器做出一个错误的执行计划</a:t>
            </a:r>
            <a:r>
              <a:rPr lang="en-US" altLang="zh-CN" dirty="0" smtClean="0"/>
              <a:t>,</a:t>
            </a:r>
            <a:r>
              <a:rPr dirty="0" smtClean="0"/>
              <a:t>因些我们应及时更新这些信息</a:t>
            </a:r>
            <a:r>
              <a:rPr dirty="0"/>
              <a:t>。</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12</a:t>
            </a:fld>
            <a:endParaRPr lang="en-GB"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优化器 </a:t>
            </a:r>
            <a:r>
              <a:rPr lang="en-US" altLang="zh-CN" dirty="0" smtClean="0"/>
              <a:t>– </a:t>
            </a:r>
            <a:r>
              <a:rPr lang="zh-CN" altLang="en-US" dirty="0" smtClean="0"/>
              <a:t>优化模式</a:t>
            </a:r>
            <a:endParaRPr lang="zh-CN" altLang="en-US" dirty="0"/>
          </a:p>
        </p:txBody>
      </p:sp>
      <p:sp>
        <p:nvSpPr>
          <p:cNvPr id="3" name="内容占位符 2"/>
          <p:cNvSpPr>
            <a:spLocks noGrp="1"/>
          </p:cNvSpPr>
          <p:nvPr>
            <p:ph idx="1"/>
          </p:nvPr>
        </p:nvSpPr>
        <p:spPr/>
        <p:txBody>
          <a:bodyPr/>
          <a:lstStyle/>
          <a:p>
            <a:r>
              <a:rPr lang="en-US" altLang="zh-CN" dirty="0" smtClean="0"/>
              <a:t>Rule</a:t>
            </a:r>
            <a:r>
              <a:rPr dirty="0" smtClean="0"/>
              <a:t>：不用多说，走基于规则的方式。</a:t>
            </a:r>
            <a:endParaRPr lang="en-US" dirty="0" smtClean="0"/>
          </a:p>
          <a:p>
            <a:pPr>
              <a:buNone/>
            </a:pPr>
            <a:endParaRPr lang="en-US" dirty="0" smtClean="0"/>
          </a:p>
          <a:p>
            <a:r>
              <a:rPr lang="en-US" altLang="zh-CN" dirty="0" err="1" smtClean="0"/>
              <a:t>Choolse</a:t>
            </a:r>
            <a:r>
              <a:rPr dirty="0" smtClean="0"/>
              <a:t>：这是我们应观注的</a:t>
            </a:r>
            <a:r>
              <a:rPr lang="en-US" altLang="zh-CN" dirty="0"/>
              <a:t>,</a:t>
            </a:r>
            <a:r>
              <a:rPr dirty="0"/>
              <a:t>默认的情况下</a:t>
            </a:r>
            <a:r>
              <a:rPr lang="en-US" altLang="zh-CN" dirty="0"/>
              <a:t>Oracle</a:t>
            </a:r>
            <a:r>
              <a:rPr dirty="0"/>
              <a:t>用的便是这种方式。指的是当一个表</a:t>
            </a:r>
          </a:p>
          <a:p>
            <a:pPr>
              <a:buNone/>
            </a:pPr>
            <a:r>
              <a:rPr dirty="0"/>
              <a:t>或或索引有统计信息</a:t>
            </a:r>
            <a:r>
              <a:rPr lang="en-US" altLang="zh-CN" dirty="0"/>
              <a:t>,</a:t>
            </a:r>
            <a:r>
              <a:rPr dirty="0"/>
              <a:t>则走</a:t>
            </a:r>
            <a:r>
              <a:rPr lang="en-US" altLang="zh-CN" dirty="0"/>
              <a:t>CBO</a:t>
            </a:r>
            <a:r>
              <a:rPr dirty="0"/>
              <a:t>的方式</a:t>
            </a:r>
            <a:r>
              <a:rPr lang="en-US" altLang="zh-CN" dirty="0"/>
              <a:t>,</a:t>
            </a:r>
            <a:r>
              <a:rPr dirty="0"/>
              <a:t>如果表或索引没统计信息</a:t>
            </a:r>
            <a:r>
              <a:rPr lang="en-US" altLang="zh-CN" dirty="0"/>
              <a:t>,</a:t>
            </a:r>
            <a:r>
              <a:rPr dirty="0"/>
              <a:t>表又不是特别的小</a:t>
            </a:r>
            <a:r>
              <a:rPr lang="en-US" altLang="zh-CN" dirty="0"/>
              <a:t>,</a:t>
            </a:r>
            <a:r>
              <a:rPr dirty="0"/>
              <a:t>而</a:t>
            </a:r>
          </a:p>
          <a:p>
            <a:pPr>
              <a:buNone/>
            </a:pPr>
            <a:r>
              <a:rPr dirty="0"/>
              <a:t>且相应的列有索引时</a:t>
            </a:r>
            <a:r>
              <a:rPr lang="en-US" altLang="zh-CN" dirty="0"/>
              <a:t>,</a:t>
            </a:r>
            <a:r>
              <a:rPr dirty="0"/>
              <a:t>那么就走索引</a:t>
            </a:r>
            <a:r>
              <a:rPr lang="en-US" altLang="zh-CN" dirty="0"/>
              <a:t>,</a:t>
            </a:r>
            <a:r>
              <a:rPr dirty="0"/>
              <a:t>走</a:t>
            </a:r>
            <a:r>
              <a:rPr lang="en-US" altLang="zh-CN" dirty="0"/>
              <a:t>RBO</a:t>
            </a:r>
            <a:r>
              <a:rPr dirty="0"/>
              <a:t>的方式。  </a:t>
            </a:r>
          </a:p>
          <a:p>
            <a:r>
              <a:rPr lang="en-US" altLang="zh-CN" dirty="0"/>
              <a:t>First </a:t>
            </a:r>
            <a:r>
              <a:rPr lang="en-US" altLang="zh-CN" dirty="0" smtClean="0"/>
              <a:t>Rows</a:t>
            </a:r>
            <a:r>
              <a:rPr dirty="0" smtClean="0"/>
              <a:t>：它与</a:t>
            </a:r>
            <a:r>
              <a:rPr lang="en-US" altLang="zh-CN" dirty="0"/>
              <a:t>Choose</a:t>
            </a:r>
            <a:r>
              <a:rPr dirty="0"/>
              <a:t>方式是类似的</a:t>
            </a:r>
            <a:r>
              <a:rPr lang="en-US" altLang="zh-CN" dirty="0"/>
              <a:t>,</a:t>
            </a:r>
            <a:r>
              <a:rPr dirty="0"/>
              <a:t>所不同的是当一个表有统计信息时</a:t>
            </a:r>
            <a:r>
              <a:rPr lang="en-US" altLang="zh-CN" dirty="0"/>
              <a:t>,</a:t>
            </a:r>
            <a:r>
              <a:rPr dirty="0"/>
              <a:t>它将是以最</a:t>
            </a:r>
          </a:p>
          <a:p>
            <a:pPr>
              <a:buNone/>
            </a:pPr>
            <a:r>
              <a:rPr dirty="0"/>
              <a:t>快的方式返回查询的最先的几行</a:t>
            </a:r>
            <a:r>
              <a:rPr lang="en-US" altLang="zh-CN" dirty="0"/>
              <a:t>,</a:t>
            </a:r>
            <a:r>
              <a:rPr dirty="0"/>
              <a:t>从总体上减少了响应时间。  </a:t>
            </a:r>
          </a:p>
          <a:p>
            <a:r>
              <a:rPr lang="en-US" altLang="zh-CN" dirty="0"/>
              <a:t>All </a:t>
            </a:r>
            <a:r>
              <a:rPr lang="en-US" altLang="zh-CN" dirty="0" smtClean="0"/>
              <a:t>Rows</a:t>
            </a:r>
            <a:r>
              <a:rPr dirty="0" smtClean="0"/>
              <a:t>：也就是我们所说的</a:t>
            </a:r>
            <a:r>
              <a:rPr lang="en-US" altLang="zh-CN" dirty="0"/>
              <a:t>Cost</a:t>
            </a:r>
            <a:r>
              <a:rPr dirty="0"/>
              <a:t>的方式</a:t>
            </a:r>
            <a:r>
              <a:rPr lang="en-US" altLang="zh-CN" dirty="0"/>
              <a:t>,</a:t>
            </a:r>
            <a:r>
              <a:rPr dirty="0"/>
              <a:t>当一个表有统计信息时</a:t>
            </a:r>
            <a:r>
              <a:rPr lang="en-US" altLang="zh-CN" dirty="0"/>
              <a:t>,</a:t>
            </a:r>
            <a:r>
              <a:rPr dirty="0"/>
              <a:t>它将以最快的方式返</a:t>
            </a:r>
          </a:p>
          <a:p>
            <a:pPr>
              <a:buNone/>
            </a:pPr>
            <a:r>
              <a:rPr dirty="0"/>
              <a:t>回表的所有的行</a:t>
            </a:r>
            <a:r>
              <a:rPr lang="en-US" altLang="zh-CN" dirty="0"/>
              <a:t>,</a:t>
            </a:r>
            <a:r>
              <a:rPr dirty="0"/>
              <a:t>从总体上提高查询的吞吐量。没有统计信息则走基于规则的方式。 </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13</a:t>
            </a:fld>
            <a:endParaRPr lang="en-GB" altLang="en-US"/>
          </a:p>
        </p:txBody>
      </p:sp>
      <p:sp>
        <p:nvSpPr>
          <p:cNvPr id="5" name="右大括号 4"/>
          <p:cNvSpPr/>
          <p:nvPr/>
        </p:nvSpPr>
        <p:spPr bwMode="auto">
          <a:xfrm>
            <a:off x="7429520" y="1285860"/>
            <a:ext cx="285752" cy="1714512"/>
          </a:xfrm>
          <a:prstGeom prst="rightBrace">
            <a:avLst/>
          </a:prstGeom>
          <a:solidFill>
            <a:srgbClr val="FFFF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endParaRPr kumimoji="0" lang="zh-CN" altLang="en-US" sz="1400" b="1" i="0" u="none" strike="noStrike" cap="none" normalizeH="0" baseline="0" smtClean="0">
              <a:ln>
                <a:noFill/>
              </a:ln>
              <a:solidFill>
                <a:srgbClr val="800000"/>
              </a:solidFill>
              <a:effectLst/>
              <a:latin typeface="Arial" charset="0"/>
              <a:ea typeface="SimSun" pitchFamily="2" charset="-122"/>
            </a:endParaRPr>
          </a:p>
        </p:txBody>
      </p:sp>
      <p:sp>
        <p:nvSpPr>
          <p:cNvPr id="6" name="TextBox 5"/>
          <p:cNvSpPr txBox="1"/>
          <p:nvPr/>
        </p:nvSpPr>
        <p:spPr>
          <a:xfrm>
            <a:off x="7786710" y="1761642"/>
            <a:ext cx="1214446" cy="738664"/>
          </a:xfrm>
          <a:prstGeom prst="rect">
            <a:avLst/>
          </a:prstGeom>
          <a:solidFill>
            <a:srgbClr val="FFFF00"/>
          </a:solidFill>
          <a:ln>
            <a:solidFill>
              <a:srgbClr val="FFFF00"/>
            </a:solidFill>
          </a:ln>
        </p:spPr>
        <p:txBody>
          <a:bodyPr wrap="square" rtlCol="0">
            <a:spAutoFit/>
          </a:bodyPr>
          <a:lstStyle/>
          <a:p>
            <a:r>
              <a:rPr lang="zh-CN" altLang="en-US" dirty="0" smtClean="0"/>
              <a:t>有统计信息则走</a:t>
            </a:r>
            <a:r>
              <a:rPr lang="en-US" altLang="zh-CN" dirty="0" smtClean="0"/>
              <a:t>CBO</a:t>
            </a:r>
            <a:r>
              <a:rPr lang="zh-CN" altLang="en-US" dirty="0" smtClean="0"/>
              <a:t>，否则走</a:t>
            </a:r>
            <a:r>
              <a:rPr lang="en-US" altLang="zh-CN" dirty="0" smtClean="0"/>
              <a:t>RBO</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如何设定选用哪种优化模式</a:t>
            </a:r>
            <a:endParaRPr lang="zh-CN" altLang="en-US" dirty="0"/>
          </a:p>
        </p:txBody>
      </p:sp>
      <p:sp>
        <p:nvSpPr>
          <p:cNvPr id="3" name="内容占位符 2"/>
          <p:cNvSpPr>
            <a:spLocks noGrp="1"/>
          </p:cNvSpPr>
          <p:nvPr>
            <p:ph idx="1"/>
          </p:nvPr>
        </p:nvSpPr>
        <p:spPr/>
        <p:txBody>
          <a:bodyPr/>
          <a:lstStyle/>
          <a:p>
            <a:r>
              <a:rPr lang="en-US" altLang="zh-CN" dirty="0" smtClean="0"/>
              <a:t>Instance</a:t>
            </a:r>
            <a:r>
              <a:rPr dirty="0"/>
              <a:t>级别  </a:t>
            </a:r>
          </a:p>
          <a:p>
            <a:pPr>
              <a:buNone/>
            </a:pPr>
            <a:r>
              <a:rPr dirty="0"/>
              <a:t>我们可以通过在</a:t>
            </a:r>
            <a:r>
              <a:rPr lang="en-US" altLang="zh-CN" dirty="0"/>
              <a:t>init&lt;SID&gt;.</a:t>
            </a:r>
            <a:r>
              <a:rPr lang="en-US" altLang="zh-CN" dirty="0" err="1"/>
              <a:t>ora</a:t>
            </a:r>
            <a:r>
              <a:rPr dirty="0"/>
              <a:t>文件中设定</a:t>
            </a:r>
            <a:r>
              <a:rPr lang="en-US" altLang="zh-CN" dirty="0"/>
              <a:t>OPTIMIZER_MODE=RULE</a:t>
            </a:r>
            <a:r>
              <a:rPr dirty="0"/>
              <a:t>、</a:t>
            </a:r>
          </a:p>
          <a:p>
            <a:pPr>
              <a:buNone/>
            </a:pPr>
            <a:r>
              <a:rPr lang="en-US" altLang="zh-CN" dirty="0"/>
              <a:t>OPTIMIZER_MODE=CHOOSE</a:t>
            </a:r>
            <a:r>
              <a:rPr dirty="0"/>
              <a:t>、</a:t>
            </a:r>
            <a:r>
              <a:rPr lang="en-US" altLang="zh-CN" dirty="0"/>
              <a:t>OPTIMIZER_MODE=FIRST_ROWS</a:t>
            </a:r>
            <a:r>
              <a:rPr dirty="0"/>
              <a:t>、</a:t>
            </a:r>
          </a:p>
          <a:p>
            <a:pPr>
              <a:buNone/>
            </a:pPr>
            <a:r>
              <a:rPr lang="en-US" altLang="zh-CN" dirty="0"/>
              <a:t>OPTIMIZER_MODE=ALL_ROWS</a:t>
            </a:r>
            <a:r>
              <a:rPr dirty="0"/>
              <a:t>去选用</a:t>
            </a:r>
            <a:r>
              <a:rPr lang="en-US" altLang="zh-CN" dirty="0"/>
              <a:t>3</a:t>
            </a:r>
            <a:r>
              <a:rPr dirty="0"/>
              <a:t>所提的四种方式</a:t>
            </a:r>
            <a:r>
              <a:rPr lang="en-US" altLang="zh-CN" dirty="0"/>
              <a:t>,</a:t>
            </a:r>
            <a:r>
              <a:rPr dirty="0"/>
              <a:t>如果你没设定</a:t>
            </a:r>
          </a:p>
          <a:p>
            <a:pPr>
              <a:buNone/>
            </a:pPr>
            <a:r>
              <a:rPr lang="en-US" altLang="zh-CN" dirty="0"/>
              <a:t>OPTIMIZER_MODE</a:t>
            </a:r>
            <a:r>
              <a:rPr dirty="0"/>
              <a:t>参数则默认用的是</a:t>
            </a:r>
            <a:r>
              <a:rPr lang="en-US" altLang="zh-CN" dirty="0"/>
              <a:t>Choose</a:t>
            </a:r>
            <a:r>
              <a:rPr dirty="0"/>
              <a:t>这种方式。 </a:t>
            </a:r>
          </a:p>
          <a:p>
            <a:r>
              <a:rPr lang="en-US" altLang="zh-CN" dirty="0" smtClean="0"/>
              <a:t>Sessions</a:t>
            </a:r>
            <a:r>
              <a:rPr dirty="0"/>
              <a:t>级别  </a:t>
            </a:r>
          </a:p>
          <a:p>
            <a:pPr>
              <a:buNone/>
            </a:pPr>
            <a:r>
              <a:rPr dirty="0"/>
              <a:t>通过</a:t>
            </a:r>
            <a:r>
              <a:rPr lang="en-US" altLang="zh-CN" dirty="0"/>
              <a:t>SQL&gt; ALTER SESSION SET OPTIMIZER_MODE=&lt;Mode&gt;;</a:t>
            </a:r>
            <a:r>
              <a:rPr dirty="0"/>
              <a:t>来设定。  </a:t>
            </a:r>
          </a:p>
          <a:p>
            <a:r>
              <a:rPr dirty="0" smtClean="0"/>
              <a:t>语句级别  </a:t>
            </a:r>
            <a:endParaRPr dirty="0"/>
          </a:p>
          <a:p>
            <a:pPr>
              <a:buNone/>
            </a:pPr>
            <a:r>
              <a:rPr dirty="0"/>
              <a:t>这些需要用到</a:t>
            </a:r>
            <a:r>
              <a:rPr lang="en-US" altLang="zh-CN" dirty="0"/>
              <a:t>Hint,</a:t>
            </a:r>
            <a:r>
              <a:rPr dirty="0"/>
              <a:t>比如</a:t>
            </a:r>
            <a:r>
              <a:rPr lang="en-US" altLang="zh-CN" dirty="0"/>
              <a:t>:  </a:t>
            </a:r>
          </a:p>
          <a:p>
            <a:pPr>
              <a:buNone/>
            </a:pPr>
            <a:r>
              <a:rPr lang="en-US" altLang="zh-CN" dirty="0"/>
              <a:t>SQL&gt; SELECT /*+ RULE */ </a:t>
            </a:r>
            <a:r>
              <a:rPr lang="en-US" altLang="zh-CN" dirty="0" err="1"/>
              <a:t>a.userid</a:t>
            </a:r>
            <a:r>
              <a:rPr lang="en-US" altLang="zh-CN" dirty="0"/>
              <a:t>,  b.name,  </a:t>
            </a:r>
            <a:r>
              <a:rPr lang="en-US" altLang="zh-CN" dirty="0" err="1"/>
              <a:t>b.depart_name</a:t>
            </a:r>
            <a:r>
              <a:rPr lang="en-US" altLang="zh-CN" dirty="0"/>
              <a:t>  FROM </a:t>
            </a:r>
            <a:r>
              <a:rPr lang="en-US" altLang="zh-CN" dirty="0" err="1"/>
              <a:t>tf_f_yhda</a:t>
            </a:r>
            <a:r>
              <a:rPr lang="en-US" altLang="zh-CN" dirty="0"/>
              <a:t> a,  </a:t>
            </a:r>
          </a:p>
          <a:p>
            <a:pPr>
              <a:buNone/>
            </a:pPr>
            <a:r>
              <a:rPr lang="en-US" altLang="zh-CN" dirty="0" err="1"/>
              <a:t>tf_f_depart</a:t>
            </a:r>
            <a:r>
              <a:rPr lang="en-US" altLang="zh-CN" dirty="0"/>
              <a:t> b  WHERE </a:t>
            </a:r>
            <a:r>
              <a:rPr lang="en-US" altLang="zh-CN" dirty="0" err="1"/>
              <a:t>a.userid</a:t>
            </a:r>
            <a:r>
              <a:rPr lang="en-US" altLang="zh-CN" dirty="0"/>
              <a:t>=</a:t>
            </a:r>
            <a:r>
              <a:rPr lang="en-US" altLang="zh-CN" dirty="0" err="1"/>
              <a:t>b.userid</a:t>
            </a:r>
            <a:r>
              <a:rPr lang="en-US" altLang="zh-CN" dirty="0"/>
              <a:t>; </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14</a:t>
            </a:fld>
            <a:endParaRPr lang="en-GB"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统计信息</a:t>
            </a:r>
            <a:endParaRPr lang="zh-CN" altLang="en-US" dirty="0"/>
          </a:p>
        </p:txBody>
      </p:sp>
      <p:sp>
        <p:nvSpPr>
          <p:cNvPr id="3" name="内容占位符 2"/>
          <p:cNvSpPr>
            <a:spLocks noGrp="1"/>
          </p:cNvSpPr>
          <p:nvPr>
            <p:ph idx="1"/>
          </p:nvPr>
        </p:nvSpPr>
        <p:spPr/>
        <p:txBody>
          <a:bodyPr/>
          <a:lstStyle/>
          <a:p>
            <a:pPr marL="0" indent="0">
              <a:buNone/>
            </a:pPr>
            <a:r>
              <a:rPr altLang="en-US" dirty="0" smtClean="0"/>
              <a:t>统计信息给出表的大小、行数、每行的长度等信息，优化器会根据统计信息做出相应的执行计划。</a:t>
            </a:r>
            <a:r>
              <a:rPr dirty="0" smtClean="0"/>
              <a:t>些统计信息起初在库内是没有的</a:t>
            </a:r>
            <a:r>
              <a:rPr lang="en-US" altLang="zh-CN" dirty="0"/>
              <a:t>,</a:t>
            </a:r>
            <a:r>
              <a:rPr dirty="0" smtClean="0"/>
              <a:t>是你在做</a:t>
            </a:r>
            <a:r>
              <a:rPr lang="en-US" altLang="zh-CN" dirty="0"/>
              <a:t>analyze</a:t>
            </a:r>
            <a:r>
              <a:rPr dirty="0"/>
              <a:t>后才出现的</a:t>
            </a:r>
            <a:r>
              <a:rPr lang="en-US" altLang="zh-CN" dirty="0"/>
              <a:t>,</a:t>
            </a:r>
            <a:r>
              <a:rPr dirty="0"/>
              <a:t>很多的时侯过期统计信息会令优化器做出一个错误的执行计划</a:t>
            </a:r>
            <a:r>
              <a:rPr lang="en-US" altLang="zh-CN" dirty="0" smtClean="0"/>
              <a:t>,</a:t>
            </a:r>
            <a:r>
              <a:rPr dirty="0"/>
              <a:t>因此</a:t>
            </a:r>
            <a:r>
              <a:rPr dirty="0" smtClean="0"/>
              <a:t>我们应及时更新这些信息</a:t>
            </a:r>
            <a:r>
              <a:rPr dirty="0"/>
              <a:t>。</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15</a:t>
            </a:fld>
            <a:endParaRPr lang="en-GB"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如何看一个表或索引是否有统计信息</a:t>
            </a:r>
            <a:endParaRPr lang="zh-CN" altLang="en-US" dirty="0"/>
          </a:p>
        </p:txBody>
      </p:sp>
      <p:sp>
        <p:nvSpPr>
          <p:cNvPr id="3" name="内容占位符 2"/>
          <p:cNvSpPr>
            <a:spLocks noGrp="1"/>
          </p:cNvSpPr>
          <p:nvPr>
            <p:ph idx="1"/>
          </p:nvPr>
        </p:nvSpPr>
        <p:spPr/>
        <p:txBody>
          <a:bodyPr/>
          <a:lstStyle/>
          <a:p>
            <a:pPr>
              <a:buNone/>
            </a:pPr>
            <a:r>
              <a:rPr lang="en-US" altLang="zh-CN" dirty="0">
                <a:solidFill>
                  <a:srgbClr val="FF0000"/>
                </a:solidFill>
              </a:rPr>
              <a:t>select * from </a:t>
            </a:r>
            <a:r>
              <a:rPr lang="en-US" altLang="zh-CN" dirty="0" err="1">
                <a:solidFill>
                  <a:srgbClr val="FF0000"/>
                </a:solidFill>
              </a:rPr>
              <a:t>dba_tables</a:t>
            </a:r>
            <a:r>
              <a:rPr lang="en-US" altLang="zh-CN" dirty="0">
                <a:solidFill>
                  <a:srgbClr val="FF0000"/>
                </a:solidFill>
              </a:rPr>
              <a:t> t where </a:t>
            </a:r>
            <a:r>
              <a:rPr lang="en-US" altLang="zh-CN" dirty="0" err="1">
                <a:solidFill>
                  <a:srgbClr val="FF0000"/>
                </a:solidFill>
              </a:rPr>
              <a:t>t.table_name</a:t>
            </a:r>
            <a:r>
              <a:rPr lang="en-US" altLang="zh-CN" dirty="0">
                <a:solidFill>
                  <a:srgbClr val="FF0000"/>
                </a:solidFill>
              </a:rPr>
              <a:t> = </a:t>
            </a:r>
            <a:r>
              <a:rPr lang="en-US" altLang="zh-CN" dirty="0" smtClean="0">
                <a:solidFill>
                  <a:srgbClr val="FF0000"/>
                </a:solidFill>
              </a:rPr>
              <a:t>'</a:t>
            </a:r>
            <a:r>
              <a:rPr dirty="0" smtClean="0">
                <a:solidFill>
                  <a:srgbClr val="FF0000"/>
                </a:solidFill>
              </a:rPr>
              <a:t>表名</a:t>
            </a:r>
            <a:r>
              <a:rPr lang="en-US" altLang="zh-CN" dirty="0" smtClean="0">
                <a:solidFill>
                  <a:srgbClr val="FF0000"/>
                </a:solidFill>
              </a:rPr>
              <a:t>‘;</a:t>
            </a:r>
          </a:p>
          <a:p>
            <a:pPr>
              <a:buNone/>
            </a:pPr>
            <a:r>
              <a:rPr lang="en-US" altLang="zh-CN" dirty="0">
                <a:solidFill>
                  <a:srgbClr val="FF0000"/>
                </a:solidFill>
              </a:rPr>
              <a:t>select * from </a:t>
            </a:r>
            <a:r>
              <a:rPr lang="en-US" altLang="zh-CN" dirty="0" err="1">
                <a:solidFill>
                  <a:srgbClr val="FF0000"/>
                </a:solidFill>
              </a:rPr>
              <a:t>dba_indexes</a:t>
            </a:r>
            <a:r>
              <a:rPr lang="en-US" altLang="zh-CN" dirty="0">
                <a:solidFill>
                  <a:srgbClr val="FF0000"/>
                </a:solidFill>
              </a:rPr>
              <a:t> t where </a:t>
            </a:r>
            <a:r>
              <a:rPr lang="en-US" altLang="zh-CN" dirty="0" err="1">
                <a:solidFill>
                  <a:srgbClr val="FF0000"/>
                </a:solidFill>
              </a:rPr>
              <a:t>t.table_name</a:t>
            </a:r>
            <a:r>
              <a:rPr lang="en-US" altLang="zh-CN" dirty="0">
                <a:solidFill>
                  <a:srgbClr val="FF0000"/>
                </a:solidFill>
              </a:rPr>
              <a:t> = </a:t>
            </a:r>
            <a:r>
              <a:rPr lang="en-US" altLang="zh-CN" dirty="0" smtClean="0">
                <a:solidFill>
                  <a:srgbClr val="FF0000"/>
                </a:solidFill>
              </a:rPr>
              <a:t>'</a:t>
            </a:r>
            <a:r>
              <a:rPr dirty="0" smtClean="0">
                <a:solidFill>
                  <a:srgbClr val="FF0000"/>
                </a:solidFill>
              </a:rPr>
              <a:t>表名</a:t>
            </a:r>
            <a:r>
              <a:rPr lang="en-US" altLang="zh-CN" dirty="0" smtClean="0">
                <a:solidFill>
                  <a:srgbClr val="FF0000"/>
                </a:solidFill>
              </a:rPr>
              <a:t>'</a:t>
            </a:r>
          </a:p>
          <a:p>
            <a:pPr>
              <a:buNone/>
            </a:pPr>
            <a:r>
              <a:rPr altLang="en-US" dirty="0" smtClean="0"/>
              <a:t>字段</a:t>
            </a:r>
            <a:r>
              <a:rPr lang="en-US" altLang="zh-CN" dirty="0" err="1" smtClean="0"/>
              <a:t>num_rows</a:t>
            </a:r>
            <a:r>
              <a:rPr dirty="0" smtClean="0"/>
              <a:t>有值，则表明有统计信息，否则没有。</a:t>
            </a:r>
            <a:endParaRPr lang="en-US" dirty="0" smtClean="0"/>
          </a:p>
          <a:p>
            <a:pPr>
              <a:buNone/>
            </a:pPr>
            <a:endParaRPr lang="en-US" dirty="0" smtClean="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16</a:t>
            </a:fld>
            <a:endParaRPr lang="en-GB" altLang="en-US"/>
          </a:p>
        </p:txBody>
      </p:sp>
      <p:pic>
        <p:nvPicPr>
          <p:cNvPr id="6" name="图片 5" descr="截图01.jpg"/>
          <p:cNvPicPr>
            <a:picLocks noChangeAspect="1"/>
          </p:cNvPicPr>
          <p:nvPr/>
        </p:nvPicPr>
        <p:blipFill>
          <a:blip r:embed="rId2"/>
          <a:stretch>
            <a:fillRect/>
          </a:stretch>
        </p:blipFill>
        <p:spPr>
          <a:xfrm>
            <a:off x="285720" y="1643050"/>
            <a:ext cx="4038600" cy="4076700"/>
          </a:xfrm>
          <a:prstGeom prst="rect">
            <a:avLst/>
          </a:prstGeom>
        </p:spPr>
      </p:pic>
      <p:sp>
        <p:nvSpPr>
          <p:cNvPr id="7" name="矩形 6"/>
          <p:cNvSpPr/>
          <p:nvPr/>
        </p:nvSpPr>
        <p:spPr bwMode="auto">
          <a:xfrm>
            <a:off x="500034" y="3143248"/>
            <a:ext cx="3786214" cy="214314"/>
          </a:xfrm>
          <a:prstGeom prst="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endParaRPr kumimoji="0" lang="zh-CN" altLang="en-US" sz="1400" b="1" i="0" u="none" strike="noStrike" cap="none" normalizeH="0" baseline="0" smtClean="0">
              <a:ln>
                <a:noFill/>
              </a:ln>
              <a:solidFill>
                <a:srgbClr val="800000"/>
              </a:solidFill>
              <a:effectLst/>
              <a:latin typeface="Arial" charset="0"/>
              <a:ea typeface="SimSun" pitchFamily="2" charset="-122"/>
            </a:endParaRPr>
          </a:p>
        </p:txBody>
      </p:sp>
      <p:sp>
        <p:nvSpPr>
          <p:cNvPr id="8" name="TextBox 7"/>
          <p:cNvSpPr txBox="1"/>
          <p:nvPr/>
        </p:nvSpPr>
        <p:spPr>
          <a:xfrm>
            <a:off x="571472" y="5857892"/>
            <a:ext cx="3071834" cy="523220"/>
          </a:xfrm>
          <a:prstGeom prst="rect">
            <a:avLst/>
          </a:prstGeom>
          <a:solidFill>
            <a:srgbClr val="FFFF00"/>
          </a:solidFill>
        </p:spPr>
        <p:txBody>
          <a:bodyPr wrap="square" rtlCol="0">
            <a:spAutoFit/>
          </a:bodyPr>
          <a:lstStyle/>
          <a:p>
            <a:r>
              <a:rPr lang="zh-CN" altLang="en-US" dirty="0" smtClean="0"/>
              <a:t>有统计信息</a:t>
            </a:r>
            <a:endParaRPr lang="en-US" altLang="zh-CN" dirty="0" smtClean="0"/>
          </a:p>
          <a:p>
            <a:endParaRPr lang="zh-CN" altLang="en-US" dirty="0"/>
          </a:p>
        </p:txBody>
      </p:sp>
      <p:sp>
        <p:nvSpPr>
          <p:cNvPr id="9" name="矩形 8"/>
          <p:cNvSpPr/>
          <p:nvPr/>
        </p:nvSpPr>
        <p:spPr bwMode="auto">
          <a:xfrm>
            <a:off x="500034" y="5357826"/>
            <a:ext cx="3786214" cy="214314"/>
          </a:xfrm>
          <a:prstGeom prst="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endParaRPr kumimoji="0" lang="zh-CN" altLang="en-US" sz="1400" b="1" i="0" u="none" strike="noStrike" cap="none" normalizeH="0" baseline="0" smtClean="0">
              <a:ln>
                <a:noFill/>
              </a:ln>
              <a:solidFill>
                <a:srgbClr val="800000"/>
              </a:solidFill>
              <a:effectLst/>
              <a:latin typeface="Arial" charset="0"/>
              <a:ea typeface="SimSun" pitchFamily="2" charset="-122"/>
            </a:endParaRPr>
          </a:p>
        </p:txBody>
      </p:sp>
      <p:sp>
        <p:nvSpPr>
          <p:cNvPr id="10" name="椭圆形标注 9"/>
          <p:cNvSpPr/>
          <p:nvPr/>
        </p:nvSpPr>
        <p:spPr bwMode="auto">
          <a:xfrm>
            <a:off x="3857620" y="4786322"/>
            <a:ext cx="1857388" cy="571504"/>
          </a:xfrm>
          <a:prstGeom prst="wedgeEllipseCallout">
            <a:avLst>
              <a:gd name="adj1" fmla="val -61021"/>
              <a:gd name="adj2" fmla="val 78325"/>
            </a:avLst>
          </a:prstGeom>
          <a:solidFill>
            <a:srgbClr val="FFFF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rgbClr val="800000"/>
                </a:solidFill>
                <a:effectLst/>
                <a:latin typeface="Arial" charset="0"/>
                <a:ea typeface="SimSun" pitchFamily="2" charset="-122"/>
              </a:rPr>
              <a:t>最后一次统计时间</a:t>
            </a:r>
          </a:p>
        </p:txBody>
      </p:sp>
      <p:sp>
        <p:nvSpPr>
          <p:cNvPr id="11" name="椭圆形标注 10"/>
          <p:cNvSpPr/>
          <p:nvPr/>
        </p:nvSpPr>
        <p:spPr bwMode="auto">
          <a:xfrm>
            <a:off x="3714744" y="2571744"/>
            <a:ext cx="928694" cy="571504"/>
          </a:xfrm>
          <a:prstGeom prst="wedgeEllipseCallout">
            <a:avLst>
              <a:gd name="adj1" fmla="val -61021"/>
              <a:gd name="adj2" fmla="val 78325"/>
            </a:avLst>
          </a:prstGeom>
          <a:solidFill>
            <a:srgbClr val="FFFF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rgbClr val="800000"/>
                </a:solidFill>
                <a:effectLst/>
                <a:latin typeface="Arial" charset="0"/>
                <a:ea typeface="SimSun" pitchFamily="2" charset="-122"/>
              </a:rPr>
              <a:t>行数</a:t>
            </a:r>
          </a:p>
        </p:txBody>
      </p:sp>
      <p:pic>
        <p:nvPicPr>
          <p:cNvPr id="12" name="图片 11" descr="截图02.jpg"/>
          <p:cNvPicPr>
            <a:picLocks noChangeAspect="1"/>
          </p:cNvPicPr>
          <p:nvPr/>
        </p:nvPicPr>
        <p:blipFill>
          <a:blip r:embed="rId3"/>
          <a:stretch>
            <a:fillRect/>
          </a:stretch>
        </p:blipFill>
        <p:spPr>
          <a:xfrm>
            <a:off x="5715008" y="1643050"/>
            <a:ext cx="2943225" cy="3962400"/>
          </a:xfrm>
          <a:prstGeom prst="rect">
            <a:avLst/>
          </a:prstGeom>
        </p:spPr>
      </p:pic>
      <p:sp>
        <p:nvSpPr>
          <p:cNvPr id="13" name="矩形 12"/>
          <p:cNvSpPr/>
          <p:nvPr/>
        </p:nvSpPr>
        <p:spPr bwMode="auto">
          <a:xfrm>
            <a:off x="5643570" y="5357826"/>
            <a:ext cx="3786214" cy="214314"/>
          </a:xfrm>
          <a:prstGeom prst="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endParaRPr kumimoji="0" lang="zh-CN" altLang="en-US" sz="1400" b="1" i="0" u="none" strike="noStrike" cap="none" normalizeH="0" baseline="0" smtClean="0">
              <a:ln>
                <a:noFill/>
              </a:ln>
              <a:solidFill>
                <a:srgbClr val="800000"/>
              </a:solidFill>
              <a:effectLst/>
              <a:latin typeface="Arial" charset="0"/>
              <a:ea typeface="SimSun" pitchFamily="2" charset="-122"/>
            </a:endParaRPr>
          </a:p>
        </p:txBody>
      </p:sp>
      <p:sp>
        <p:nvSpPr>
          <p:cNvPr id="14" name="矩形 13"/>
          <p:cNvSpPr/>
          <p:nvPr/>
        </p:nvSpPr>
        <p:spPr bwMode="auto">
          <a:xfrm>
            <a:off x="5214942" y="3143248"/>
            <a:ext cx="3786214" cy="214314"/>
          </a:xfrm>
          <a:prstGeom prst="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endParaRPr kumimoji="0" lang="zh-CN" altLang="en-US" sz="1400" b="1" i="0" u="none" strike="noStrike" cap="none" normalizeH="0" baseline="0" smtClean="0">
              <a:ln>
                <a:noFill/>
              </a:ln>
              <a:solidFill>
                <a:srgbClr val="800000"/>
              </a:solidFill>
              <a:effectLst/>
              <a:latin typeface="Arial" charset="0"/>
              <a:ea typeface="SimSun" pitchFamily="2" charset="-122"/>
            </a:endParaRPr>
          </a:p>
        </p:txBody>
      </p:sp>
      <p:sp>
        <p:nvSpPr>
          <p:cNvPr id="15" name="TextBox 14"/>
          <p:cNvSpPr txBox="1"/>
          <p:nvPr/>
        </p:nvSpPr>
        <p:spPr>
          <a:xfrm>
            <a:off x="5643570" y="5857892"/>
            <a:ext cx="3071834" cy="523220"/>
          </a:xfrm>
          <a:prstGeom prst="rect">
            <a:avLst/>
          </a:prstGeom>
          <a:solidFill>
            <a:srgbClr val="FFFF00"/>
          </a:solidFill>
        </p:spPr>
        <p:txBody>
          <a:bodyPr wrap="square" rtlCol="0">
            <a:spAutoFit/>
          </a:bodyPr>
          <a:lstStyle/>
          <a:p>
            <a:r>
              <a:rPr lang="zh-CN" altLang="en-US" dirty="0" smtClean="0"/>
              <a:t>无统计信息</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统计信息收集方法</a:t>
            </a:r>
            <a:endParaRPr lang="zh-CN" altLang="en-US" dirty="0"/>
          </a:p>
        </p:txBody>
      </p:sp>
      <p:sp>
        <p:nvSpPr>
          <p:cNvPr id="3" name="内容占位符 2"/>
          <p:cNvSpPr>
            <a:spLocks noGrp="1"/>
          </p:cNvSpPr>
          <p:nvPr>
            <p:ph idx="1"/>
          </p:nvPr>
        </p:nvSpPr>
        <p:spPr/>
        <p:txBody>
          <a:bodyPr/>
          <a:lstStyle/>
          <a:p>
            <a:pPr>
              <a:buNone/>
            </a:pPr>
            <a:r>
              <a:rPr altLang="en-US" dirty="0" smtClean="0"/>
              <a:t>在特定的</a:t>
            </a:r>
            <a:r>
              <a:rPr lang="en-US" dirty="0" smtClean="0"/>
              <a:t>Schema</a:t>
            </a:r>
            <a:r>
              <a:rPr dirty="0" smtClean="0"/>
              <a:t>下，可以用以下代码收集统计信息：</a:t>
            </a:r>
            <a:endParaRPr lang="en-US" dirty="0" smtClean="0"/>
          </a:p>
          <a:p>
            <a:pPr>
              <a:buNone/>
            </a:pPr>
            <a:r>
              <a:rPr lang="en-US" altLang="zh-CN" dirty="0"/>
              <a:t>SQL&gt; ANALYZE TABLE </a:t>
            </a:r>
            <a:r>
              <a:rPr lang="en-US" altLang="zh-CN" dirty="0" err="1"/>
              <a:t>table_name</a:t>
            </a:r>
            <a:r>
              <a:rPr lang="en-US" altLang="zh-CN" dirty="0"/>
              <a:t> COMPUTE STATISTICS;  </a:t>
            </a:r>
          </a:p>
          <a:p>
            <a:pPr>
              <a:buNone/>
            </a:pPr>
            <a:r>
              <a:rPr lang="en-US" altLang="zh-CN" dirty="0"/>
              <a:t>SQL&gt; ANALYZE INDEX </a:t>
            </a:r>
            <a:r>
              <a:rPr lang="en-US" altLang="zh-CN" dirty="0" err="1"/>
              <a:t>index_name</a:t>
            </a:r>
            <a:r>
              <a:rPr lang="en-US" altLang="zh-CN" dirty="0"/>
              <a:t> ESTIMATE STATISTICS</a:t>
            </a:r>
            <a:r>
              <a:rPr lang="en-US" altLang="zh-CN" dirty="0" smtClean="0"/>
              <a:t>;</a:t>
            </a:r>
          </a:p>
          <a:p>
            <a:pPr>
              <a:buNone/>
            </a:pPr>
            <a:endParaRPr lang="en-US" altLang="zh-CN" dirty="0"/>
          </a:p>
          <a:p>
            <a:pPr marL="0" indent="0">
              <a:buNone/>
            </a:pPr>
            <a:r>
              <a:rPr dirty="0"/>
              <a:t>一般我们使用</a:t>
            </a:r>
            <a:r>
              <a:rPr lang="en-US" dirty="0"/>
              <a:t>DBMS_STATS.GATHER_TABLE_STATS(&lt;SCHEMA&gt;,&lt;TABLE&gt;) </a:t>
            </a:r>
            <a:r>
              <a:rPr dirty="0" smtClean="0"/>
              <a:t>来收集一个表及其索引的统计信息</a:t>
            </a:r>
            <a:r>
              <a:rPr dirty="0"/>
              <a:t>。 比如</a:t>
            </a:r>
            <a:r>
              <a:rPr lang="en-US" altLang="zh-CN" dirty="0"/>
              <a:t>: </a:t>
            </a:r>
          </a:p>
          <a:p>
            <a:pPr>
              <a:buNone/>
            </a:pPr>
            <a:r>
              <a:rPr lang="en-US" dirty="0"/>
              <a:t>SQL&gt; EXECUTE DBMS_STATS.GATHER_TABLE_STATS('GL','GL_BALANCES</a:t>
            </a:r>
            <a:r>
              <a:rPr lang="en-US" dirty="0" smtClean="0"/>
              <a:t>');</a:t>
            </a:r>
          </a:p>
          <a:p>
            <a:pPr>
              <a:buNone/>
            </a:pPr>
            <a:endParaRPr lang="en-US" altLang="zh-CN" dirty="0"/>
          </a:p>
          <a:p>
            <a:pPr>
              <a:buNone/>
            </a:pPr>
            <a:r>
              <a:rPr altLang="en-US" dirty="0" smtClean="0"/>
              <a:t>比如上页</a:t>
            </a:r>
            <a:r>
              <a:rPr lang="en-US" altLang="en-US" dirty="0" smtClean="0"/>
              <a:t>PPT</a:t>
            </a:r>
            <a:r>
              <a:rPr altLang="en-US" dirty="0" smtClean="0"/>
              <a:t>中的表</a:t>
            </a:r>
            <a:r>
              <a:rPr lang="en-US" altLang="zh-CN" dirty="0" smtClean="0"/>
              <a:t>PTS_SERIAL_NUMBERS_20100625BAK</a:t>
            </a:r>
            <a:r>
              <a:rPr dirty="0" smtClean="0"/>
              <a:t>再收集统计信息后：</a:t>
            </a:r>
            <a:endParaRPr lang="en-US" dirty="0" smtClean="0"/>
          </a:p>
          <a:p>
            <a:r>
              <a:rPr lang="en-US" altLang="zh-CN" dirty="0"/>
              <a:t>SQL&gt; EXECUTE DBMS_STATS.GATHER_TABLE_STATS('PTS</a:t>
            </a:r>
            <a:r>
              <a:rPr lang="en-US" altLang="zh-CN" dirty="0" smtClean="0"/>
              <a:t>',</a:t>
            </a:r>
          </a:p>
          <a:p>
            <a:pPr>
              <a:buNone/>
            </a:pPr>
            <a:r>
              <a:rPr lang="en-US" altLang="zh-CN" dirty="0" smtClean="0"/>
              <a:t>'PTS_SERIAL_NUMBERS_20100625BAK');</a:t>
            </a:r>
            <a:endParaRPr dirty="0" smtClean="0"/>
          </a:p>
          <a:p>
            <a:r>
              <a:rPr lang="en-US" altLang="zh-CN" dirty="0" smtClean="0"/>
              <a:t>PL/SQL </a:t>
            </a:r>
            <a:r>
              <a:rPr lang="en-US" altLang="zh-CN" dirty="0"/>
              <a:t>procedure successfully </a:t>
            </a:r>
            <a:r>
              <a:rPr lang="en-US" altLang="zh-CN" dirty="0" smtClean="0"/>
              <a:t>completed</a:t>
            </a:r>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17</a:t>
            </a:fld>
            <a:endParaRPr lang="en-GB" altLang="en-US"/>
          </a:p>
        </p:txBody>
      </p:sp>
      <p:pic>
        <p:nvPicPr>
          <p:cNvPr id="5" name="图片 4" descr="截图03.jpg"/>
          <p:cNvPicPr>
            <a:picLocks noChangeAspect="1"/>
          </p:cNvPicPr>
          <p:nvPr/>
        </p:nvPicPr>
        <p:blipFill>
          <a:blip r:embed="rId2"/>
          <a:stretch>
            <a:fillRect/>
          </a:stretch>
        </p:blipFill>
        <p:spPr>
          <a:xfrm>
            <a:off x="4286248" y="3214687"/>
            <a:ext cx="2962275" cy="3357586"/>
          </a:xfrm>
          <a:prstGeom prst="rect">
            <a:avLst/>
          </a:prstGeom>
        </p:spPr>
      </p:pic>
      <p:sp>
        <p:nvSpPr>
          <p:cNvPr id="6" name="矩形 5"/>
          <p:cNvSpPr/>
          <p:nvPr/>
        </p:nvSpPr>
        <p:spPr bwMode="auto">
          <a:xfrm>
            <a:off x="4143372" y="4357694"/>
            <a:ext cx="3786214" cy="214314"/>
          </a:xfrm>
          <a:prstGeom prst="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endParaRPr kumimoji="0" lang="zh-CN" altLang="en-US" sz="1400" b="1" i="0" u="none" strike="noStrike" cap="none" normalizeH="0" baseline="0" smtClean="0">
              <a:ln>
                <a:noFill/>
              </a:ln>
              <a:solidFill>
                <a:srgbClr val="800000"/>
              </a:solidFill>
              <a:effectLst/>
              <a:latin typeface="Arial" charset="0"/>
              <a:ea typeface="SimSun" pitchFamily="2" charset="-122"/>
            </a:endParaRPr>
          </a:p>
        </p:txBody>
      </p:sp>
      <p:sp>
        <p:nvSpPr>
          <p:cNvPr id="7" name="矩形 6"/>
          <p:cNvSpPr/>
          <p:nvPr/>
        </p:nvSpPr>
        <p:spPr bwMode="auto">
          <a:xfrm>
            <a:off x="4143372" y="6286520"/>
            <a:ext cx="3786214" cy="214314"/>
          </a:xfrm>
          <a:prstGeom prst="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endParaRPr kumimoji="0" lang="zh-CN" altLang="en-US" sz="1400" b="1" i="0" u="none" strike="noStrike" cap="none" normalizeH="0" baseline="0" smtClean="0">
              <a:ln>
                <a:noFill/>
              </a:ln>
              <a:solidFill>
                <a:srgbClr val="800000"/>
              </a:solidFill>
              <a:effectLst/>
              <a:latin typeface="Arial" charset="0"/>
              <a:ea typeface="SimSun" pitchFamily="2" charset="-122"/>
            </a:endParaRPr>
          </a:p>
        </p:txBody>
      </p:sp>
      <p:sp>
        <p:nvSpPr>
          <p:cNvPr id="8" name="椭圆形标注 7"/>
          <p:cNvSpPr/>
          <p:nvPr/>
        </p:nvSpPr>
        <p:spPr bwMode="auto">
          <a:xfrm>
            <a:off x="7358082" y="3071810"/>
            <a:ext cx="1571636" cy="928694"/>
          </a:xfrm>
          <a:prstGeom prst="wedgeEllipseCallout">
            <a:avLst>
              <a:gd name="adj1" fmla="val -65375"/>
              <a:gd name="adj2" fmla="val 103616"/>
            </a:avLst>
          </a:prstGeom>
          <a:solidFill>
            <a:srgbClr val="FFFF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rgbClr val="800000"/>
                </a:solidFill>
                <a:effectLst/>
                <a:latin typeface="Arial" charset="0"/>
                <a:ea typeface="SimSun" pitchFamily="2" charset="-122"/>
              </a:rPr>
              <a:t>有统计信息啦</a:t>
            </a:r>
            <a:r>
              <a:rPr kumimoji="0" lang="en-US" altLang="zh-CN" sz="1400" b="1" i="0" u="none" strike="noStrike" cap="none" normalizeH="0" baseline="0" dirty="0" smtClean="0">
                <a:ln>
                  <a:noFill/>
                </a:ln>
                <a:solidFill>
                  <a:srgbClr val="800000"/>
                </a:solidFill>
                <a:effectLst/>
                <a:latin typeface="Arial" charset="0"/>
                <a:ea typeface="SimSun" pitchFamily="2" charset="-122"/>
              </a:rPr>
              <a:t>!</a:t>
            </a:r>
            <a:endParaRPr kumimoji="0" lang="zh-CN" altLang="en-US" sz="1400" b="1" i="0" u="none" strike="noStrike" cap="none" normalizeH="0" baseline="0" dirty="0" smtClean="0">
              <a:ln>
                <a:noFill/>
              </a:ln>
              <a:solidFill>
                <a:srgbClr val="800000"/>
              </a:solidFill>
              <a:effectLst/>
              <a:latin typeface="Arial" charset="0"/>
              <a:ea typeface="SimSun" pitchFamily="2"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删除统计信息</a:t>
            </a:r>
            <a:endParaRPr lang="zh-CN" altLang="en-US" dirty="0"/>
          </a:p>
        </p:txBody>
      </p:sp>
      <p:sp>
        <p:nvSpPr>
          <p:cNvPr id="3" name="内容占位符 2"/>
          <p:cNvSpPr>
            <a:spLocks noGrp="1"/>
          </p:cNvSpPr>
          <p:nvPr>
            <p:ph idx="1"/>
          </p:nvPr>
        </p:nvSpPr>
        <p:spPr/>
        <p:txBody>
          <a:bodyPr/>
          <a:lstStyle/>
          <a:p>
            <a:pPr>
              <a:buNone/>
            </a:pPr>
            <a:r>
              <a:rPr lang="en-US" altLang="zh-CN" dirty="0" smtClean="0">
                <a:solidFill>
                  <a:srgbClr val="FF0000"/>
                </a:solidFill>
              </a:rPr>
              <a:t>analyze </a:t>
            </a:r>
            <a:r>
              <a:rPr lang="en-US" altLang="zh-CN" dirty="0">
                <a:solidFill>
                  <a:srgbClr val="FF0000"/>
                </a:solidFill>
              </a:rPr>
              <a:t>table </a:t>
            </a:r>
            <a:r>
              <a:rPr lang="en-US" altLang="zh-CN" dirty="0" err="1">
                <a:solidFill>
                  <a:srgbClr val="FF0000"/>
                </a:solidFill>
              </a:rPr>
              <a:t>table_name</a:t>
            </a:r>
            <a:r>
              <a:rPr lang="en-US" altLang="zh-CN" dirty="0">
                <a:solidFill>
                  <a:srgbClr val="FF0000"/>
                </a:solidFill>
              </a:rPr>
              <a:t> delete statistics; </a:t>
            </a:r>
            <a:endParaRPr lang="zh-CN" altLang="en-US" dirty="0">
              <a:solidFill>
                <a:srgbClr val="FF0000"/>
              </a:solidFill>
            </a:endParaRPr>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18</a:t>
            </a:fld>
            <a:endParaRPr lang="en-GB"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8600" y="0"/>
            <a:ext cx="8915400" cy="533400"/>
          </a:xfrm>
        </p:spPr>
        <p:txBody>
          <a:bodyPr/>
          <a:lstStyle/>
          <a:p>
            <a:r>
              <a:rPr lang="en-US" altLang="zh-CN" dirty="0" err="1" smtClean="0"/>
              <a:t>Sql</a:t>
            </a:r>
            <a:r>
              <a:rPr lang="en-US" altLang="zh-CN" dirty="0" smtClean="0"/>
              <a:t> Trace</a:t>
            </a:r>
            <a:endParaRPr lang="zh-CN" altLang="en-US" dirty="0"/>
          </a:p>
        </p:txBody>
      </p:sp>
      <p:sp>
        <p:nvSpPr>
          <p:cNvPr id="3" name="内容占位符 2"/>
          <p:cNvSpPr>
            <a:spLocks noGrp="1"/>
          </p:cNvSpPr>
          <p:nvPr>
            <p:ph idx="1"/>
          </p:nvPr>
        </p:nvSpPr>
        <p:spPr/>
        <p:txBody>
          <a:bodyPr/>
          <a:lstStyle/>
          <a:p>
            <a:pPr marL="0" indent="0">
              <a:buNone/>
            </a:pPr>
            <a:r>
              <a:rPr lang="en-US" altLang="zh-CN" dirty="0"/>
              <a:t>Oracle </a:t>
            </a:r>
            <a:r>
              <a:rPr dirty="0"/>
              <a:t>的</a:t>
            </a:r>
            <a:r>
              <a:rPr lang="en-US" altLang="zh-CN" dirty="0"/>
              <a:t>SQL trace </a:t>
            </a:r>
            <a:r>
              <a:rPr dirty="0"/>
              <a:t>工具 在数据库端 收集正在执行的</a:t>
            </a:r>
            <a:r>
              <a:rPr lang="en-US" altLang="zh-CN" dirty="0"/>
              <a:t>SQL</a:t>
            </a:r>
            <a:r>
              <a:rPr dirty="0" smtClean="0"/>
              <a:t>的性能状态数据并记录到一个跟踪文件</a:t>
            </a:r>
            <a:r>
              <a:rPr lang="en-US" altLang="zh-CN" dirty="0"/>
              <a:t>(.</a:t>
            </a:r>
            <a:r>
              <a:rPr lang="en-US" altLang="zh-CN" dirty="0" err="1"/>
              <a:t>trc</a:t>
            </a:r>
            <a:r>
              <a:rPr lang="en-US" altLang="zh-CN" dirty="0"/>
              <a:t> </a:t>
            </a:r>
            <a:r>
              <a:rPr dirty="0"/>
              <a:t>文件</a:t>
            </a:r>
            <a:r>
              <a:rPr lang="en-US" altLang="zh-CN" dirty="0"/>
              <a:t>)</a:t>
            </a:r>
            <a:r>
              <a:rPr dirty="0"/>
              <a:t>中</a:t>
            </a:r>
            <a:r>
              <a:rPr lang="en-US" altLang="zh-CN" dirty="0"/>
              <a:t>. </a:t>
            </a:r>
            <a:r>
              <a:rPr dirty="0"/>
              <a:t>这个跟踪文件提供了许多有用的信息</a:t>
            </a:r>
            <a:r>
              <a:rPr lang="en-US" altLang="zh-CN" dirty="0"/>
              <a:t>,</a:t>
            </a:r>
            <a:r>
              <a:rPr dirty="0"/>
              <a:t>例如解析次数</a:t>
            </a:r>
            <a:r>
              <a:rPr lang="en-US" altLang="zh-CN" dirty="0"/>
              <a:t>.</a:t>
            </a:r>
            <a:r>
              <a:rPr dirty="0" smtClean="0"/>
              <a:t>执行次数</a:t>
            </a:r>
            <a:r>
              <a:rPr lang="en-US" altLang="zh-CN" dirty="0"/>
              <a:t>,CPU</a:t>
            </a:r>
            <a:r>
              <a:rPr dirty="0"/>
              <a:t>使用时间等</a:t>
            </a:r>
            <a:r>
              <a:rPr lang="en-US" altLang="zh-CN" dirty="0"/>
              <a:t>.</a:t>
            </a:r>
            <a:r>
              <a:rPr dirty="0"/>
              <a:t>这些数据将可以用来优化你的系统</a:t>
            </a:r>
            <a:r>
              <a:rPr lang="en-US" altLang="zh-CN" dirty="0"/>
              <a:t>. </a:t>
            </a:r>
            <a:endParaRPr lang="en-US" altLang="zh-CN" dirty="0" smtClean="0"/>
          </a:p>
          <a:p>
            <a:pPr marL="0" indent="0">
              <a:buNone/>
            </a:pPr>
            <a:endParaRPr lang="en-US" altLang="zh-CN" dirty="0"/>
          </a:p>
          <a:p>
            <a:pPr marL="0" indent="0"/>
            <a:r>
              <a:rPr lang="en-US" altLang="zh-CN" dirty="0" smtClean="0"/>
              <a:t>    </a:t>
            </a:r>
            <a:r>
              <a:rPr dirty="0" smtClean="0"/>
              <a:t>并发程序</a:t>
            </a:r>
            <a:r>
              <a:rPr lang="en-US" dirty="0"/>
              <a:t>T</a:t>
            </a:r>
            <a:r>
              <a:rPr lang="en-US" dirty="0" smtClean="0"/>
              <a:t>race</a:t>
            </a:r>
          </a:p>
          <a:p>
            <a:pPr marL="0" indent="0"/>
            <a:r>
              <a:rPr lang="en-US" dirty="0"/>
              <a:t> </a:t>
            </a:r>
            <a:r>
              <a:rPr lang="en-US" dirty="0" smtClean="0"/>
              <a:t>    </a:t>
            </a:r>
            <a:r>
              <a:rPr lang="en-US" altLang="zh-CN" dirty="0" smtClean="0"/>
              <a:t>Form Trace</a:t>
            </a:r>
          </a:p>
          <a:p>
            <a:pPr marL="0" indent="0"/>
            <a:r>
              <a:rPr lang="en-US" dirty="0"/>
              <a:t> </a:t>
            </a:r>
            <a:r>
              <a:rPr lang="en-US" dirty="0" smtClean="0"/>
              <a:t>    web</a:t>
            </a:r>
            <a:r>
              <a:rPr dirty="0" smtClean="0"/>
              <a:t>应用的</a:t>
            </a:r>
            <a:r>
              <a:rPr lang="en-US" dirty="0" smtClean="0"/>
              <a:t>Trace</a:t>
            </a:r>
          </a:p>
          <a:p>
            <a:pPr marL="0" indent="0"/>
            <a:r>
              <a:rPr lang="en-US" dirty="0" smtClean="0"/>
              <a:t>     </a:t>
            </a:r>
            <a:r>
              <a:rPr dirty="0" smtClean="0"/>
              <a:t>数据库程序</a:t>
            </a:r>
            <a:r>
              <a:rPr lang="en-US" dirty="0" smtClean="0"/>
              <a:t>Trace</a:t>
            </a:r>
            <a:endParaRPr dirty="0"/>
          </a:p>
          <a:p>
            <a:pPr marL="0" indent="0">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19</a:t>
            </a:fld>
            <a:endParaRPr lang="en-GB"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8"/>
          <p:cNvSpPr>
            <a:spLocks noGrp="1" noChangeArrowheads="1"/>
          </p:cNvSpPr>
          <p:nvPr>
            <p:ph type="sldNum" sz="quarter" idx="10"/>
          </p:nvPr>
        </p:nvSpPr>
        <p:spPr>
          <a:noFill/>
        </p:spPr>
        <p:txBody>
          <a:bodyPr/>
          <a:lstStyle/>
          <a:p>
            <a:fld id="{B342F1C9-D17B-401F-BCA9-C6E75D2401BF}" type="slidenum">
              <a:rPr lang="en-GB" altLang="en-US" smtClean="0">
                <a:latin typeface="Arial" pitchFamily="34" charset="0"/>
              </a:rPr>
              <a:pPr/>
              <a:t>2</a:t>
            </a:fld>
            <a:endParaRPr lang="en-GB" altLang="en-US" dirty="0" smtClean="0">
              <a:latin typeface="Arial" pitchFamily="34" charset="0"/>
            </a:endParaRPr>
          </a:p>
        </p:txBody>
      </p:sp>
      <p:sp>
        <p:nvSpPr>
          <p:cNvPr id="6147" name="标题 1"/>
          <p:cNvSpPr>
            <a:spLocks noGrp="1"/>
          </p:cNvSpPr>
          <p:nvPr>
            <p:ph type="title"/>
          </p:nvPr>
        </p:nvSpPr>
        <p:spPr>
          <a:xfrm>
            <a:off x="228600" y="0"/>
            <a:ext cx="8915400" cy="533400"/>
          </a:xfrm>
          <a:solidFill>
            <a:srgbClr val="C80000"/>
          </a:solid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mtClean="0">
                <a:latin typeface="Arial" pitchFamily="34" charset="0"/>
                <a:cs typeface="Arial" pitchFamily="34" charset="0"/>
              </a:rPr>
              <a:t>内容</a:t>
            </a:r>
          </a:p>
        </p:txBody>
      </p:sp>
      <p:sp>
        <p:nvSpPr>
          <p:cNvPr id="6148" name="Rectangle 2"/>
          <p:cNvSpPr>
            <a:spLocks noChangeArrowheads="1"/>
          </p:cNvSpPr>
          <p:nvPr/>
        </p:nvSpPr>
        <p:spPr bwMode="auto">
          <a:xfrm>
            <a:off x="1962150" y="2311387"/>
            <a:ext cx="5724000" cy="539750"/>
          </a:xfrm>
          <a:prstGeom prst="rect">
            <a:avLst/>
          </a:prstGeom>
          <a:solidFill>
            <a:schemeClr val="bg1"/>
          </a:solidFill>
          <a:ln w="9525" algn="ctr">
            <a:solidFill>
              <a:schemeClr val="tx1"/>
            </a:solidFill>
            <a:miter lim="800000"/>
            <a:headEnd/>
            <a:tailEnd/>
          </a:ln>
        </p:spPr>
        <p:txBody>
          <a:bodyPr wrap="none" anchor="ctr"/>
          <a:lstStyle/>
          <a:p>
            <a:pPr eaLnBrk="0" hangingPunct="0">
              <a:spcBef>
                <a:spcPct val="20000"/>
              </a:spcBef>
            </a:pPr>
            <a:r>
              <a:rPr lang="zh-CN" altLang="en-US" sz="1800" dirty="0" smtClean="0">
                <a:solidFill>
                  <a:schemeClr val="tx1"/>
                </a:solidFill>
                <a:latin typeface="楷体_GB2312" pitchFamily="49" charset="-122"/>
                <a:ea typeface="楷体_GB2312" pitchFamily="49" charset="-122"/>
              </a:rPr>
              <a:t>实例优化</a:t>
            </a:r>
            <a:endParaRPr lang="zh-CN" altLang="en-US" sz="1800" dirty="0">
              <a:solidFill>
                <a:schemeClr val="tx1"/>
              </a:solidFill>
              <a:latin typeface="楷体_GB2312" pitchFamily="49" charset="-122"/>
              <a:ea typeface="楷体_GB2312" pitchFamily="49" charset="-122"/>
            </a:endParaRPr>
          </a:p>
        </p:txBody>
      </p:sp>
      <p:sp>
        <p:nvSpPr>
          <p:cNvPr id="6149" name="Rectangle 3"/>
          <p:cNvSpPr>
            <a:spLocks noChangeArrowheads="1"/>
          </p:cNvSpPr>
          <p:nvPr/>
        </p:nvSpPr>
        <p:spPr bwMode="auto">
          <a:xfrm>
            <a:off x="1962150" y="3641712"/>
            <a:ext cx="5724000" cy="539750"/>
          </a:xfrm>
          <a:prstGeom prst="rect">
            <a:avLst/>
          </a:prstGeom>
          <a:solidFill>
            <a:schemeClr val="bg1"/>
          </a:solidFill>
          <a:ln w="9525" algn="ctr">
            <a:solidFill>
              <a:schemeClr val="tx1"/>
            </a:solidFill>
            <a:miter lim="800000"/>
            <a:headEnd/>
            <a:tailEnd/>
          </a:ln>
        </p:spPr>
        <p:txBody>
          <a:bodyPr wrap="none" anchor="ctr"/>
          <a:lstStyle/>
          <a:p>
            <a:pPr eaLnBrk="0" hangingPunct="0">
              <a:spcBef>
                <a:spcPct val="20000"/>
              </a:spcBef>
            </a:pPr>
            <a:r>
              <a:rPr lang="zh-CN" altLang="en-US" sz="1800" dirty="0" smtClean="0">
                <a:solidFill>
                  <a:schemeClr val="tx1"/>
                </a:solidFill>
                <a:latin typeface="Times New Roman" pitchFamily="18" charset="0"/>
                <a:ea typeface="楷体_GB2312" pitchFamily="49" charset="-122"/>
                <a:cs typeface="Times New Roman" pitchFamily="18" charset="0"/>
              </a:rPr>
              <a:t>问答与交流</a:t>
            </a:r>
          </a:p>
        </p:txBody>
      </p:sp>
      <p:sp>
        <p:nvSpPr>
          <p:cNvPr id="6150" name="Rectangle 5"/>
          <p:cNvSpPr>
            <a:spLocks noChangeArrowheads="1"/>
          </p:cNvSpPr>
          <p:nvPr/>
        </p:nvSpPr>
        <p:spPr bwMode="auto">
          <a:xfrm>
            <a:off x="1339850" y="2974974"/>
            <a:ext cx="576000" cy="539750"/>
          </a:xfrm>
          <a:prstGeom prst="rect">
            <a:avLst/>
          </a:prstGeom>
          <a:solidFill>
            <a:srgbClr val="800000"/>
          </a:solidFill>
          <a:ln w="9525">
            <a:solidFill>
              <a:schemeClr val="tx1"/>
            </a:solidFill>
            <a:miter lim="800000"/>
            <a:headEnd/>
            <a:tailEnd/>
          </a:ln>
        </p:spPr>
        <p:txBody>
          <a:bodyPr wrap="none" anchor="ctr"/>
          <a:lstStyle/>
          <a:p>
            <a:pPr algn="ctr" eaLnBrk="0" hangingPunct="0">
              <a:spcBef>
                <a:spcPct val="20000"/>
              </a:spcBef>
            </a:pPr>
            <a:r>
              <a:rPr lang="en-US" altLang="zh-CN" sz="1800" dirty="0">
                <a:solidFill>
                  <a:schemeClr val="bg1"/>
                </a:solidFill>
                <a:latin typeface="Times New Roman" pitchFamily="18" charset="0"/>
                <a:ea typeface="楷体_GB2312" pitchFamily="49" charset="-122"/>
                <a:cs typeface="Times New Roman" pitchFamily="18" charset="0"/>
              </a:rPr>
              <a:t>3</a:t>
            </a:r>
          </a:p>
        </p:txBody>
      </p:sp>
      <p:sp>
        <p:nvSpPr>
          <p:cNvPr id="6154" name="Rectangle 2"/>
          <p:cNvSpPr>
            <a:spLocks noChangeArrowheads="1"/>
          </p:cNvSpPr>
          <p:nvPr/>
        </p:nvSpPr>
        <p:spPr bwMode="auto">
          <a:xfrm>
            <a:off x="1962150" y="1643050"/>
            <a:ext cx="5724000" cy="539750"/>
          </a:xfrm>
          <a:prstGeom prst="rect">
            <a:avLst/>
          </a:prstGeom>
          <a:solidFill>
            <a:srgbClr val="FFCC99"/>
          </a:solidFill>
          <a:ln w="9525" algn="ctr">
            <a:solidFill>
              <a:schemeClr val="tx1"/>
            </a:solidFill>
            <a:miter lim="800000"/>
            <a:headEnd/>
            <a:tailEnd/>
          </a:ln>
        </p:spPr>
        <p:txBody>
          <a:bodyPr wrap="none" anchor="ctr"/>
          <a:lstStyle/>
          <a:p>
            <a:pPr eaLnBrk="0" hangingPunct="0">
              <a:spcBef>
                <a:spcPct val="20000"/>
              </a:spcBef>
            </a:pPr>
            <a:r>
              <a:rPr lang="zh-CN" altLang="en-US" sz="1800" dirty="0" smtClean="0">
                <a:solidFill>
                  <a:schemeClr val="tx1"/>
                </a:solidFill>
                <a:latin typeface="楷体_GB2312" pitchFamily="49" charset="-122"/>
                <a:ea typeface="楷体_GB2312" pitchFamily="49" charset="-122"/>
              </a:rPr>
              <a:t>概述</a:t>
            </a:r>
            <a:endParaRPr lang="zh-CN" altLang="en-US" sz="1800" dirty="0">
              <a:solidFill>
                <a:schemeClr val="tx1"/>
              </a:solidFill>
              <a:latin typeface="楷体_GB2312" pitchFamily="49" charset="-122"/>
              <a:ea typeface="楷体_GB2312" pitchFamily="49" charset="-122"/>
            </a:endParaRPr>
          </a:p>
        </p:txBody>
      </p:sp>
      <p:sp>
        <p:nvSpPr>
          <p:cNvPr id="6155" name="Rectangle 5"/>
          <p:cNvSpPr>
            <a:spLocks noChangeArrowheads="1"/>
          </p:cNvSpPr>
          <p:nvPr/>
        </p:nvSpPr>
        <p:spPr bwMode="auto">
          <a:xfrm>
            <a:off x="1339850" y="2306637"/>
            <a:ext cx="576000" cy="539750"/>
          </a:xfrm>
          <a:prstGeom prst="rect">
            <a:avLst/>
          </a:prstGeom>
          <a:solidFill>
            <a:srgbClr val="800000"/>
          </a:solidFill>
          <a:ln w="9525">
            <a:solidFill>
              <a:schemeClr val="tx1"/>
            </a:solidFill>
            <a:miter lim="800000"/>
            <a:headEnd/>
            <a:tailEnd/>
          </a:ln>
        </p:spPr>
        <p:txBody>
          <a:bodyPr wrap="none" anchor="ctr"/>
          <a:lstStyle/>
          <a:p>
            <a:pPr algn="ctr" eaLnBrk="0" hangingPunct="0">
              <a:spcBef>
                <a:spcPct val="20000"/>
              </a:spcBef>
            </a:pPr>
            <a:r>
              <a:rPr lang="en-US" altLang="zh-CN" sz="1800" dirty="0">
                <a:solidFill>
                  <a:schemeClr val="bg1"/>
                </a:solidFill>
                <a:latin typeface="Times New Roman" pitchFamily="18" charset="0"/>
                <a:ea typeface="楷体_GB2312" pitchFamily="49" charset="-122"/>
                <a:cs typeface="Times New Roman" pitchFamily="18" charset="0"/>
              </a:rPr>
              <a:t>2</a:t>
            </a:r>
          </a:p>
        </p:txBody>
      </p:sp>
      <p:sp>
        <p:nvSpPr>
          <p:cNvPr id="6156" name="Rectangle 2"/>
          <p:cNvSpPr>
            <a:spLocks noChangeArrowheads="1"/>
          </p:cNvSpPr>
          <p:nvPr/>
        </p:nvSpPr>
        <p:spPr bwMode="auto">
          <a:xfrm>
            <a:off x="1962150" y="2982900"/>
            <a:ext cx="5724000" cy="539750"/>
          </a:xfrm>
          <a:prstGeom prst="rect">
            <a:avLst/>
          </a:prstGeom>
          <a:solidFill>
            <a:schemeClr val="bg1"/>
          </a:solidFill>
          <a:ln w="9525" algn="ctr">
            <a:solidFill>
              <a:schemeClr val="tx1"/>
            </a:solidFill>
            <a:miter lim="800000"/>
            <a:headEnd/>
            <a:tailEnd/>
          </a:ln>
        </p:spPr>
        <p:txBody>
          <a:bodyPr wrap="none" anchor="ctr"/>
          <a:lstStyle/>
          <a:p>
            <a:pPr eaLnBrk="0" hangingPunct="0">
              <a:spcBef>
                <a:spcPct val="20000"/>
              </a:spcBef>
            </a:pPr>
            <a:r>
              <a:rPr lang="en-US" altLang="zh-CN" sz="1800" dirty="0" smtClean="0">
                <a:solidFill>
                  <a:schemeClr val="tx1"/>
                </a:solidFill>
                <a:latin typeface="楷体_GB2312" pitchFamily="49" charset="-122"/>
                <a:ea typeface="楷体_GB2312" pitchFamily="49" charset="-122"/>
              </a:rPr>
              <a:t>SQL</a:t>
            </a:r>
            <a:r>
              <a:rPr lang="zh-CN" altLang="en-US" sz="1800" dirty="0" smtClean="0">
                <a:solidFill>
                  <a:schemeClr val="tx1"/>
                </a:solidFill>
                <a:latin typeface="楷体_GB2312" pitchFamily="49" charset="-122"/>
                <a:ea typeface="楷体_GB2312" pitchFamily="49" charset="-122"/>
              </a:rPr>
              <a:t>语句优化</a:t>
            </a:r>
            <a:endParaRPr lang="zh-CN" altLang="en-US" sz="1800" dirty="0">
              <a:solidFill>
                <a:schemeClr val="tx1"/>
              </a:solidFill>
              <a:latin typeface="楷体_GB2312" pitchFamily="49" charset="-122"/>
              <a:ea typeface="楷体_GB2312" pitchFamily="49" charset="-122"/>
            </a:endParaRPr>
          </a:p>
        </p:txBody>
      </p:sp>
      <p:sp>
        <p:nvSpPr>
          <p:cNvPr id="6157" name="Rectangle 5"/>
          <p:cNvSpPr>
            <a:spLocks noChangeArrowheads="1"/>
          </p:cNvSpPr>
          <p:nvPr/>
        </p:nvSpPr>
        <p:spPr bwMode="auto">
          <a:xfrm>
            <a:off x="1339850" y="3646487"/>
            <a:ext cx="576000" cy="539750"/>
          </a:xfrm>
          <a:prstGeom prst="rect">
            <a:avLst/>
          </a:prstGeom>
          <a:solidFill>
            <a:srgbClr val="800000"/>
          </a:solidFill>
          <a:ln w="9525">
            <a:solidFill>
              <a:schemeClr val="tx1"/>
            </a:solidFill>
            <a:miter lim="800000"/>
            <a:headEnd/>
            <a:tailEnd/>
          </a:ln>
        </p:spPr>
        <p:txBody>
          <a:bodyPr wrap="none" anchor="ctr"/>
          <a:lstStyle/>
          <a:p>
            <a:pPr algn="ctr" eaLnBrk="0" hangingPunct="0">
              <a:spcBef>
                <a:spcPct val="20000"/>
              </a:spcBef>
            </a:pPr>
            <a:r>
              <a:rPr lang="en-US" altLang="zh-CN" sz="1800" dirty="0">
                <a:solidFill>
                  <a:schemeClr val="bg1"/>
                </a:solidFill>
                <a:latin typeface="Times New Roman" pitchFamily="18" charset="0"/>
                <a:ea typeface="楷体_GB2312" pitchFamily="49" charset="-122"/>
                <a:cs typeface="Times New Roman" pitchFamily="18" charset="0"/>
              </a:rPr>
              <a:t>4</a:t>
            </a:r>
          </a:p>
        </p:txBody>
      </p:sp>
      <p:sp>
        <p:nvSpPr>
          <p:cNvPr id="6159" name="Rectangle 5"/>
          <p:cNvSpPr>
            <a:spLocks noChangeArrowheads="1"/>
          </p:cNvSpPr>
          <p:nvPr/>
        </p:nvSpPr>
        <p:spPr bwMode="auto">
          <a:xfrm>
            <a:off x="1339850" y="1643062"/>
            <a:ext cx="576000" cy="539750"/>
          </a:xfrm>
          <a:prstGeom prst="rect">
            <a:avLst/>
          </a:prstGeom>
          <a:solidFill>
            <a:srgbClr val="800000"/>
          </a:solidFill>
          <a:ln w="9525">
            <a:solidFill>
              <a:schemeClr val="tx1"/>
            </a:solidFill>
            <a:miter lim="800000"/>
            <a:headEnd/>
            <a:tailEnd/>
          </a:ln>
        </p:spPr>
        <p:txBody>
          <a:bodyPr wrap="none" anchor="ctr"/>
          <a:lstStyle/>
          <a:p>
            <a:pPr algn="ctr" eaLnBrk="0" hangingPunct="0">
              <a:spcBef>
                <a:spcPct val="20000"/>
              </a:spcBef>
            </a:pPr>
            <a:r>
              <a:rPr lang="en-US" altLang="zh-CN" sz="1800" dirty="0">
                <a:solidFill>
                  <a:schemeClr val="bg1"/>
                </a:solidFill>
                <a:latin typeface="Times New Roman" pitchFamily="18" charset="0"/>
                <a:ea typeface="楷体_GB2312" pitchFamily="49" charset="-122"/>
                <a:cs typeface="Times New Roman" pitchFamily="18" charset="0"/>
              </a:rPr>
              <a:t>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Tkprof</a:t>
            </a:r>
            <a:r>
              <a:rPr lang="zh-CN" altLang="en-US" dirty="0" smtClean="0"/>
              <a:t>工具</a:t>
            </a:r>
            <a:endParaRPr lang="zh-CN" altLang="en-US" dirty="0"/>
          </a:p>
        </p:txBody>
      </p:sp>
      <p:sp>
        <p:nvSpPr>
          <p:cNvPr id="3" name="内容占位符 2"/>
          <p:cNvSpPr>
            <a:spLocks noGrp="1"/>
          </p:cNvSpPr>
          <p:nvPr>
            <p:ph idx="1"/>
          </p:nvPr>
        </p:nvSpPr>
        <p:spPr/>
        <p:txBody>
          <a:bodyPr/>
          <a:lstStyle/>
          <a:p>
            <a:pPr>
              <a:buNone/>
            </a:pPr>
            <a:r>
              <a:rPr lang="en-US" altLang="zh-CN" dirty="0"/>
              <a:t>.</a:t>
            </a:r>
            <a:r>
              <a:rPr lang="en-US" altLang="zh-CN" dirty="0" err="1"/>
              <a:t>trc</a:t>
            </a:r>
            <a:r>
              <a:rPr lang="en-US" altLang="zh-CN" dirty="0"/>
              <a:t> </a:t>
            </a:r>
            <a:r>
              <a:rPr dirty="0"/>
              <a:t>文件一般比较长，也不易阅读。经过</a:t>
            </a:r>
            <a:r>
              <a:rPr lang="en-US" altLang="zh-CN" dirty="0" err="1"/>
              <a:t>Tkprof</a:t>
            </a:r>
            <a:r>
              <a:rPr dirty="0"/>
              <a:t>整理后就比较容易阅读了</a:t>
            </a:r>
            <a:r>
              <a:rPr dirty="0" smtClean="0"/>
              <a:t>。</a:t>
            </a:r>
            <a:endParaRPr lang="en-US" dirty="0" smtClean="0"/>
          </a:p>
          <a:p>
            <a:pPr>
              <a:buNone/>
            </a:pPr>
            <a:r>
              <a:rPr lang="en-US" altLang="zh-CN" dirty="0"/>
              <a:t> TKPROF </a:t>
            </a:r>
            <a:r>
              <a:rPr dirty="0"/>
              <a:t>的命令行格式是： </a:t>
            </a:r>
          </a:p>
          <a:p>
            <a:pPr>
              <a:buNone/>
            </a:pPr>
            <a:r>
              <a:rPr lang="en-US" altLang="zh-CN" dirty="0" err="1"/>
              <a:t>Tkprof</a:t>
            </a:r>
            <a:r>
              <a:rPr lang="en-US" altLang="zh-CN" dirty="0"/>
              <a:t>  </a:t>
            </a:r>
            <a:r>
              <a:rPr lang="en-US" altLang="zh-CN" dirty="0" err="1"/>
              <a:t>tricefile</a:t>
            </a:r>
            <a:r>
              <a:rPr lang="en-US" altLang="zh-CN" dirty="0"/>
              <a:t>  </a:t>
            </a:r>
            <a:r>
              <a:rPr lang="en-US" altLang="zh-CN" dirty="0" err="1"/>
              <a:t>outputfile</a:t>
            </a:r>
            <a:r>
              <a:rPr lang="en-US" altLang="zh-CN" dirty="0"/>
              <a:t>  [Sys=] [Explain=] [Sort=] [Table=] [Print=] [Insert=] </a:t>
            </a:r>
            <a:endParaRPr lang="en-US" altLang="zh-CN" dirty="0" smtClean="0"/>
          </a:p>
          <a:p>
            <a:pPr>
              <a:buNone/>
            </a:pPr>
            <a:endParaRPr lang="en-US" altLang="zh-CN" dirty="0"/>
          </a:p>
          <a:p>
            <a:pPr>
              <a:buNone/>
            </a:pPr>
            <a:r>
              <a:rPr lang="en-US" altLang="zh-CN" dirty="0" err="1"/>
              <a:t>Tkprof</a:t>
            </a:r>
            <a:r>
              <a:rPr lang="en-US" altLang="zh-CN" dirty="0"/>
              <a:t>   : </a:t>
            </a:r>
            <a:r>
              <a:rPr dirty="0"/>
              <a:t>即命令行的命令，有的版本是</a:t>
            </a:r>
            <a:r>
              <a:rPr lang="en-US" altLang="zh-CN" dirty="0"/>
              <a:t>tkprof80 .</a:t>
            </a:r>
          </a:p>
          <a:p>
            <a:pPr>
              <a:buNone/>
            </a:pPr>
            <a:r>
              <a:rPr lang="en-US" altLang="zh-CN" dirty="0" err="1"/>
              <a:t>Tricefile</a:t>
            </a:r>
            <a:r>
              <a:rPr lang="en-US" altLang="zh-CN" dirty="0"/>
              <a:t> : </a:t>
            </a:r>
            <a:r>
              <a:rPr dirty="0"/>
              <a:t>即</a:t>
            </a:r>
            <a:r>
              <a:rPr lang="en-US" altLang="zh-CN" dirty="0"/>
              <a:t>.</a:t>
            </a:r>
            <a:r>
              <a:rPr lang="en-US" altLang="zh-CN" dirty="0" err="1"/>
              <a:t>trc</a:t>
            </a:r>
            <a:r>
              <a:rPr lang="en-US" altLang="zh-CN" dirty="0"/>
              <a:t> </a:t>
            </a:r>
            <a:r>
              <a:rPr dirty="0"/>
              <a:t>文件的文件名。 </a:t>
            </a:r>
          </a:p>
          <a:p>
            <a:pPr>
              <a:buNone/>
            </a:pPr>
            <a:r>
              <a:rPr lang="en-US" altLang="zh-CN" dirty="0" err="1"/>
              <a:t>Outputfile</a:t>
            </a:r>
            <a:r>
              <a:rPr lang="en-US" altLang="zh-CN" dirty="0"/>
              <a:t> :  </a:t>
            </a:r>
            <a:r>
              <a:rPr dirty="0"/>
              <a:t>即</a:t>
            </a:r>
            <a:r>
              <a:rPr lang="en-US" altLang="zh-CN" dirty="0" err="1"/>
              <a:t>tkprof</a:t>
            </a:r>
            <a:r>
              <a:rPr lang="en-US" altLang="zh-CN" dirty="0"/>
              <a:t> </a:t>
            </a:r>
            <a:r>
              <a:rPr dirty="0"/>
              <a:t>的输出文件的文件名。 </a:t>
            </a:r>
            <a:r>
              <a:rPr lang="en-US" dirty="0" smtClean="0">
                <a:solidFill>
                  <a:srgbClr val="FF0000"/>
                </a:solidFill>
              </a:rPr>
              <a:t>(</a:t>
            </a:r>
            <a:r>
              <a:rPr dirty="0" smtClean="0">
                <a:solidFill>
                  <a:srgbClr val="FF0000"/>
                </a:solidFill>
              </a:rPr>
              <a:t>目标路径在当前</a:t>
            </a:r>
            <a:r>
              <a:rPr lang="en-US" dirty="0" smtClean="0">
                <a:solidFill>
                  <a:srgbClr val="FF0000"/>
                </a:solidFill>
              </a:rPr>
              <a:t>telnet</a:t>
            </a:r>
            <a:r>
              <a:rPr dirty="0" smtClean="0">
                <a:solidFill>
                  <a:srgbClr val="FF0000"/>
                </a:solidFill>
              </a:rPr>
              <a:t>用户下必须有读写权限</a:t>
            </a:r>
            <a:r>
              <a:rPr lang="en-US" dirty="0" smtClean="0">
                <a:solidFill>
                  <a:srgbClr val="FF0000"/>
                </a:solidFill>
              </a:rPr>
              <a:t>)</a:t>
            </a:r>
            <a:endParaRPr dirty="0">
              <a:solidFill>
                <a:srgbClr val="FF0000"/>
              </a:solidFill>
            </a:endParaRPr>
          </a:p>
          <a:p>
            <a:pPr>
              <a:buNone/>
            </a:pPr>
            <a:r>
              <a:rPr dirty="0" smtClean="0"/>
              <a:t>打中括号的六个选项都是可选的，具体含义见百度。</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20</a:t>
            </a:fld>
            <a:endParaRPr lang="en-GB"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数据库程序</a:t>
            </a:r>
            <a:r>
              <a:rPr lang="en-US" dirty="0" smtClean="0"/>
              <a:t>Trace</a:t>
            </a:r>
            <a:endParaRPr lang="zh-CN" altLang="en-US" dirty="0"/>
          </a:p>
        </p:txBody>
      </p:sp>
      <p:sp>
        <p:nvSpPr>
          <p:cNvPr id="3" name="内容占位符 2"/>
          <p:cNvSpPr>
            <a:spLocks noGrp="1"/>
          </p:cNvSpPr>
          <p:nvPr>
            <p:ph idx="1"/>
          </p:nvPr>
        </p:nvSpPr>
        <p:spPr/>
        <p:txBody>
          <a:bodyPr/>
          <a:lstStyle/>
          <a:p>
            <a:pPr>
              <a:buNone/>
            </a:pPr>
            <a:r>
              <a:rPr lang="en-US" dirty="0">
                <a:solidFill>
                  <a:srgbClr val="FF0000"/>
                </a:solidFill>
              </a:rPr>
              <a:t>alter session set SQL_TRACE=true</a:t>
            </a:r>
            <a:r>
              <a:rPr lang="en-US" dirty="0" smtClean="0">
                <a:solidFill>
                  <a:srgbClr val="FF0000"/>
                </a:solidFill>
              </a:rPr>
              <a:t>;</a:t>
            </a:r>
          </a:p>
          <a:p>
            <a:pPr>
              <a:buNone/>
            </a:pPr>
            <a:r>
              <a:rPr lang="en-US" dirty="0" err="1" smtClean="0">
                <a:solidFill>
                  <a:srgbClr val="FF0000"/>
                </a:solidFill>
              </a:rPr>
              <a:t>Xxxxxxxxxxxx</a:t>
            </a:r>
            <a:r>
              <a:rPr lang="en-US" dirty="0" smtClean="0">
                <a:solidFill>
                  <a:srgbClr val="FF0000"/>
                </a:solidFill>
              </a:rPr>
              <a:t>;  </a:t>
            </a:r>
            <a:r>
              <a:rPr lang="en-US" altLang="zh-CN" dirty="0" smtClean="0">
                <a:solidFill>
                  <a:srgbClr val="FF0000"/>
                </a:solidFill>
              </a:rPr>
              <a:t>--</a:t>
            </a:r>
            <a:r>
              <a:rPr dirty="0">
                <a:solidFill>
                  <a:srgbClr val="FF0000"/>
                </a:solidFill>
              </a:rPr>
              <a:t>要</a:t>
            </a:r>
            <a:r>
              <a:rPr lang="en-US" altLang="zh-CN" dirty="0">
                <a:solidFill>
                  <a:srgbClr val="FF0000"/>
                </a:solidFill>
              </a:rPr>
              <a:t>trace</a:t>
            </a:r>
            <a:r>
              <a:rPr dirty="0">
                <a:solidFill>
                  <a:srgbClr val="FF0000"/>
                </a:solidFill>
              </a:rPr>
              <a:t>的语句 </a:t>
            </a:r>
            <a:r>
              <a:rPr dirty="0" smtClean="0">
                <a:solidFill>
                  <a:srgbClr val="FF0000"/>
                </a:solidFill>
              </a:rPr>
              <a:t>或程序</a:t>
            </a:r>
            <a:endParaRPr lang="en-US" dirty="0" smtClean="0">
              <a:solidFill>
                <a:srgbClr val="FF0000"/>
              </a:solidFill>
            </a:endParaRPr>
          </a:p>
          <a:p>
            <a:pPr>
              <a:buNone/>
            </a:pPr>
            <a:r>
              <a:rPr lang="en-US" dirty="0">
                <a:solidFill>
                  <a:srgbClr val="FF0000"/>
                </a:solidFill>
              </a:rPr>
              <a:t>alter session set SQL_TRACE=false;</a:t>
            </a:r>
            <a:endParaRPr dirty="0">
              <a:solidFill>
                <a:srgbClr val="FF0000"/>
              </a:solidFill>
            </a:endParaRPr>
          </a:p>
          <a:p>
            <a:pPr>
              <a:buNone/>
            </a:pPr>
            <a:endParaRPr lang="en-US" altLang="zh-CN" dirty="0" smtClean="0"/>
          </a:p>
          <a:p>
            <a:pPr>
              <a:buNone/>
            </a:pPr>
            <a:r>
              <a:rPr lang="en-US" dirty="0"/>
              <a:t>--trace</a:t>
            </a:r>
            <a:r>
              <a:rPr dirty="0" smtClean="0"/>
              <a:t>文件所在的路径</a:t>
            </a:r>
            <a:endParaRPr dirty="0"/>
          </a:p>
          <a:p>
            <a:pPr>
              <a:buNone/>
            </a:pPr>
            <a:r>
              <a:rPr lang="en-US" altLang="zh-CN" dirty="0">
                <a:solidFill>
                  <a:srgbClr val="FF0000"/>
                </a:solidFill>
              </a:rPr>
              <a:t>SELECT </a:t>
            </a:r>
            <a:r>
              <a:rPr lang="en-US" altLang="zh-CN" dirty="0" err="1">
                <a:solidFill>
                  <a:srgbClr val="FF0000"/>
                </a:solidFill>
              </a:rPr>
              <a:t>u_dump.VALUE</a:t>
            </a:r>
            <a:r>
              <a:rPr lang="en-US" altLang="zh-CN" dirty="0">
                <a:solidFill>
                  <a:srgbClr val="FF0000"/>
                </a:solidFill>
              </a:rPr>
              <a:t> || '/' || lower(</a:t>
            </a:r>
            <a:r>
              <a:rPr lang="en-US" altLang="zh-CN" dirty="0" err="1">
                <a:solidFill>
                  <a:srgbClr val="FF0000"/>
                </a:solidFill>
              </a:rPr>
              <a:t>instance.VALUE</a:t>
            </a:r>
            <a:r>
              <a:rPr lang="en-US" altLang="zh-CN" dirty="0">
                <a:solidFill>
                  <a:srgbClr val="FF0000"/>
                </a:solidFill>
              </a:rPr>
              <a:t>) || '_</a:t>
            </a:r>
            <a:r>
              <a:rPr lang="en-US" altLang="zh-CN" dirty="0" err="1">
                <a:solidFill>
                  <a:srgbClr val="FF0000"/>
                </a:solidFill>
              </a:rPr>
              <a:t>ora</a:t>
            </a:r>
            <a:r>
              <a:rPr lang="en-US" altLang="zh-CN" dirty="0">
                <a:solidFill>
                  <a:srgbClr val="FF0000"/>
                </a:solidFill>
              </a:rPr>
              <a:t>_' ||</a:t>
            </a:r>
          </a:p>
          <a:p>
            <a:pPr>
              <a:buNone/>
            </a:pPr>
            <a:r>
              <a:rPr lang="en-US" altLang="zh-CN" dirty="0">
                <a:solidFill>
                  <a:srgbClr val="FF0000"/>
                </a:solidFill>
              </a:rPr>
              <a:t>   </a:t>
            </a:r>
            <a:r>
              <a:rPr lang="en-US" altLang="zh-CN" dirty="0" smtClean="0">
                <a:solidFill>
                  <a:srgbClr val="FF0000"/>
                </a:solidFill>
              </a:rPr>
              <a:t>  </a:t>
            </a:r>
            <a:r>
              <a:rPr lang="en-US" altLang="zh-CN" dirty="0" err="1">
                <a:solidFill>
                  <a:srgbClr val="FF0000"/>
                </a:solidFill>
              </a:rPr>
              <a:t>v$process.spid</a:t>
            </a:r>
            <a:r>
              <a:rPr lang="en-US" altLang="zh-CN" dirty="0">
                <a:solidFill>
                  <a:srgbClr val="FF0000"/>
                </a:solidFill>
              </a:rPr>
              <a:t> ||</a:t>
            </a:r>
          </a:p>
          <a:p>
            <a:pPr>
              <a:buNone/>
            </a:pPr>
            <a:r>
              <a:rPr lang="en-US" altLang="zh-CN" dirty="0">
                <a:solidFill>
                  <a:srgbClr val="FF0000"/>
                </a:solidFill>
              </a:rPr>
              <a:t>       nvl2(</a:t>
            </a:r>
            <a:r>
              <a:rPr lang="en-US" altLang="zh-CN" dirty="0" err="1">
                <a:solidFill>
                  <a:srgbClr val="FF0000"/>
                </a:solidFill>
              </a:rPr>
              <a:t>v$process.traceid</a:t>
            </a:r>
            <a:r>
              <a:rPr lang="en-US" altLang="zh-CN" dirty="0">
                <a:solidFill>
                  <a:srgbClr val="FF0000"/>
                </a:solidFill>
              </a:rPr>
              <a:t>, '_' || </a:t>
            </a:r>
            <a:r>
              <a:rPr lang="en-US" altLang="zh-CN" dirty="0" err="1">
                <a:solidFill>
                  <a:srgbClr val="FF0000"/>
                </a:solidFill>
              </a:rPr>
              <a:t>v$process.traceid</a:t>
            </a:r>
            <a:r>
              <a:rPr lang="en-US" altLang="zh-CN" dirty="0">
                <a:solidFill>
                  <a:srgbClr val="FF0000"/>
                </a:solidFill>
              </a:rPr>
              <a:t>, NULL) || '.</a:t>
            </a:r>
            <a:r>
              <a:rPr lang="en-US" altLang="zh-CN" dirty="0" err="1">
                <a:solidFill>
                  <a:srgbClr val="FF0000"/>
                </a:solidFill>
              </a:rPr>
              <a:t>trc</a:t>
            </a:r>
            <a:r>
              <a:rPr lang="en-US" altLang="zh-CN" dirty="0">
                <a:solidFill>
                  <a:srgbClr val="FF0000"/>
                </a:solidFill>
              </a:rPr>
              <a:t>' "Trace File"</a:t>
            </a:r>
          </a:p>
          <a:p>
            <a:pPr>
              <a:buNone/>
            </a:pPr>
            <a:r>
              <a:rPr lang="en-US" altLang="zh-CN" dirty="0">
                <a:solidFill>
                  <a:srgbClr val="FF0000"/>
                </a:solidFill>
              </a:rPr>
              <a:t>  FROM </a:t>
            </a:r>
            <a:r>
              <a:rPr lang="en-US" altLang="zh-CN" dirty="0" err="1">
                <a:solidFill>
                  <a:srgbClr val="FF0000"/>
                </a:solidFill>
              </a:rPr>
              <a:t>v$parameter</a:t>
            </a:r>
            <a:r>
              <a:rPr lang="en-US" altLang="zh-CN" dirty="0">
                <a:solidFill>
                  <a:srgbClr val="FF0000"/>
                </a:solidFill>
              </a:rPr>
              <a:t> </a:t>
            </a:r>
            <a:r>
              <a:rPr lang="en-US" altLang="zh-CN" dirty="0" err="1">
                <a:solidFill>
                  <a:srgbClr val="FF0000"/>
                </a:solidFill>
              </a:rPr>
              <a:t>u_dump</a:t>
            </a:r>
            <a:endParaRPr lang="en-US" altLang="zh-CN" dirty="0">
              <a:solidFill>
                <a:srgbClr val="FF0000"/>
              </a:solidFill>
            </a:endParaRPr>
          </a:p>
          <a:p>
            <a:pPr>
              <a:buNone/>
            </a:pPr>
            <a:r>
              <a:rPr lang="en-US" altLang="zh-CN" dirty="0">
                <a:solidFill>
                  <a:srgbClr val="FF0000"/>
                </a:solidFill>
              </a:rPr>
              <a:t> CROSS JOIN </a:t>
            </a:r>
            <a:r>
              <a:rPr lang="en-US" altLang="zh-CN" dirty="0" err="1">
                <a:solidFill>
                  <a:srgbClr val="FF0000"/>
                </a:solidFill>
              </a:rPr>
              <a:t>v$parameter</a:t>
            </a:r>
            <a:r>
              <a:rPr lang="en-US" altLang="zh-CN" dirty="0">
                <a:solidFill>
                  <a:srgbClr val="FF0000"/>
                </a:solidFill>
              </a:rPr>
              <a:t> instance</a:t>
            </a:r>
          </a:p>
          <a:p>
            <a:pPr>
              <a:buNone/>
            </a:pPr>
            <a:r>
              <a:rPr lang="en-US" altLang="zh-CN" dirty="0">
                <a:solidFill>
                  <a:srgbClr val="FF0000"/>
                </a:solidFill>
              </a:rPr>
              <a:t> CROSS JOIN </a:t>
            </a:r>
            <a:r>
              <a:rPr lang="en-US" altLang="zh-CN" dirty="0" err="1">
                <a:solidFill>
                  <a:srgbClr val="FF0000"/>
                </a:solidFill>
              </a:rPr>
              <a:t>v$process</a:t>
            </a:r>
            <a:endParaRPr lang="en-US" altLang="zh-CN" dirty="0">
              <a:solidFill>
                <a:srgbClr val="FF0000"/>
              </a:solidFill>
            </a:endParaRPr>
          </a:p>
          <a:p>
            <a:pPr>
              <a:buNone/>
            </a:pPr>
            <a:r>
              <a:rPr lang="en-US" altLang="zh-CN" dirty="0">
                <a:solidFill>
                  <a:srgbClr val="FF0000"/>
                </a:solidFill>
              </a:rPr>
              <a:t>  JOIN </a:t>
            </a:r>
            <a:r>
              <a:rPr lang="en-US" altLang="zh-CN" dirty="0" err="1">
                <a:solidFill>
                  <a:srgbClr val="FF0000"/>
                </a:solidFill>
              </a:rPr>
              <a:t>v$session</a:t>
            </a:r>
            <a:r>
              <a:rPr lang="en-US" altLang="zh-CN" dirty="0">
                <a:solidFill>
                  <a:srgbClr val="FF0000"/>
                </a:solidFill>
              </a:rPr>
              <a:t> ON </a:t>
            </a:r>
            <a:r>
              <a:rPr lang="en-US" altLang="zh-CN" dirty="0" err="1">
                <a:solidFill>
                  <a:srgbClr val="FF0000"/>
                </a:solidFill>
              </a:rPr>
              <a:t>v$process.addr</a:t>
            </a:r>
            <a:r>
              <a:rPr lang="en-US" altLang="zh-CN" dirty="0">
                <a:solidFill>
                  <a:srgbClr val="FF0000"/>
                </a:solidFill>
              </a:rPr>
              <a:t> = </a:t>
            </a:r>
            <a:r>
              <a:rPr lang="en-US" altLang="zh-CN" dirty="0" err="1">
                <a:solidFill>
                  <a:srgbClr val="FF0000"/>
                </a:solidFill>
              </a:rPr>
              <a:t>v$session.paddr</a:t>
            </a:r>
            <a:endParaRPr lang="en-US" altLang="zh-CN" dirty="0">
              <a:solidFill>
                <a:srgbClr val="FF0000"/>
              </a:solidFill>
            </a:endParaRPr>
          </a:p>
          <a:p>
            <a:pPr>
              <a:buNone/>
            </a:pPr>
            <a:r>
              <a:rPr lang="en-US" altLang="zh-CN" dirty="0">
                <a:solidFill>
                  <a:srgbClr val="FF0000"/>
                </a:solidFill>
              </a:rPr>
              <a:t> WHERE u_dump.NAME = '</a:t>
            </a:r>
            <a:r>
              <a:rPr lang="en-US" altLang="zh-CN" dirty="0" err="1">
                <a:solidFill>
                  <a:srgbClr val="FF0000"/>
                </a:solidFill>
              </a:rPr>
              <a:t>user_dump_dest</a:t>
            </a:r>
            <a:r>
              <a:rPr lang="en-US" altLang="zh-CN" dirty="0">
                <a:solidFill>
                  <a:srgbClr val="FF0000"/>
                </a:solidFill>
              </a:rPr>
              <a:t>'</a:t>
            </a:r>
          </a:p>
          <a:p>
            <a:pPr>
              <a:buNone/>
            </a:pPr>
            <a:r>
              <a:rPr lang="en-US" altLang="zh-CN" dirty="0">
                <a:solidFill>
                  <a:srgbClr val="FF0000"/>
                </a:solidFill>
              </a:rPr>
              <a:t>   AND instance.NAME = '</a:t>
            </a:r>
            <a:r>
              <a:rPr lang="en-US" altLang="zh-CN" dirty="0" err="1">
                <a:solidFill>
                  <a:srgbClr val="FF0000"/>
                </a:solidFill>
              </a:rPr>
              <a:t>instance_name</a:t>
            </a:r>
            <a:r>
              <a:rPr lang="en-US" altLang="zh-CN" dirty="0">
                <a:solidFill>
                  <a:srgbClr val="FF0000"/>
                </a:solidFill>
              </a:rPr>
              <a:t>'</a:t>
            </a:r>
          </a:p>
          <a:p>
            <a:pPr>
              <a:buNone/>
            </a:pPr>
            <a:r>
              <a:rPr lang="en-US" altLang="zh-CN" dirty="0">
                <a:solidFill>
                  <a:srgbClr val="FF0000"/>
                </a:solidFill>
              </a:rPr>
              <a:t>   AND </a:t>
            </a:r>
            <a:r>
              <a:rPr lang="en-US" altLang="zh-CN" dirty="0" err="1">
                <a:solidFill>
                  <a:srgbClr val="FF0000"/>
                </a:solidFill>
              </a:rPr>
              <a:t>v$session.audsid</a:t>
            </a:r>
            <a:r>
              <a:rPr lang="en-US" altLang="zh-CN" dirty="0">
                <a:solidFill>
                  <a:srgbClr val="FF0000"/>
                </a:solidFill>
              </a:rPr>
              <a:t> = </a:t>
            </a:r>
            <a:r>
              <a:rPr lang="en-US" altLang="zh-CN" dirty="0" err="1">
                <a:solidFill>
                  <a:srgbClr val="FF0000"/>
                </a:solidFill>
              </a:rPr>
              <a:t>sys_context</a:t>
            </a:r>
            <a:r>
              <a:rPr lang="en-US" altLang="zh-CN" dirty="0">
                <a:solidFill>
                  <a:srgbClr val="FF0000"/>
                </a:solidFill>
              </a:rPr>
              <a:t>('</a:t>
            </a:r>
            <a:r>
              <a:rPr lang="en-US" altLang="zh-CN" dirty="0" err="1">
                <a:solidFill>
                  <a:srgbClr val="FF0000"/>
                </a:solidFill>
              </a:rPr>
              <a:t>userenv</a:t>
            </a:r>
            <a:r>
              <a:rPr lang="en-US" altLang="zh-CN" dirty="0">
                <a:solidFill>
                  <a:srgbClr val="FF0000"/>
                </a:solidFill>
              </a:rPr>
              <a:t>', '</a:t>
            </a:r>
            <a:r>
              <a:rPr lang="en-US" altLang="zh-CN" dirty="0" err="1">
                <a:solidFill>
                  <a:srgbClr val="FF0000"/>
                </a:solidFill>
              </a:rPr>
              <a:t>sessionid</a:t>
            </a:r>
            <a:r>
              <a:rPr lang="en-US" altLang="zh-CN" dirty="0">
                <a:solidFill>
                  <a:srgbClr val="FF0000"/>
                </a:solidFill>
              </a:rPr>
              <a:t>');</a:t>
            </a:r>
            <a:endParaRPr lang="zh-CN" altLang="en-US" dirty="0">
              <a:solidFill>
                <a:srgbClr val="FF0000"/>
              </a:solidFill>
            </a:endParaRPr>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21</a:t>
            </a:fld>
            <a:endParaRPr lang="en-GB"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数据库程序</a:t>
            </a:r>
            <a:r>
              <a:rPr lang="en-US" dirty="0" smtClean="0"/>
              <a:t>Trace </a:t>
            </a:r>
            <a:r>
              <a:rPr lang="en-US" altLang="zh-CN" dirty="0" smtClean="0"/>
              <a:t>- </a:t>
            </a:r>
            <a:r>
              <a:rPr lang="zh-CN" altLang="en-US" dirty="0" smtClean="0"/>
              <a:t>例子</a:t>
            </a:r>
            <a:endParaRPr lang="zh-CN" altLang="en-US" dirty="0"/>
          </a:p>
        </p:txBody>
      </p:sp>
      <p:sp>
        <p:nvSpPr>
          <p:cNvPr id="3" name="内容占位符 2"/>
          <p:cNvSpPr>
            <a:spLocks noGrp="1"/>
          </p:cNvSpPr>
          <p:nvPr>
            <p:ph idx="1"/>
          </p:nvPr>
        </p:nvSpPr>
        <p:spPr/>
        <p:txBody>
          <a:bodyPr/>
          <a:lstStyle/>
          <a:p>
            <a:r>
              <a:rPr lang="en-US" altLang="zh-CN" sz="800" dirty="0"/>
              <a:t>Connected to Oracle Database 10g Enterprise Edition Release 10.2.0.2.0 </a:t>
            </a:r>
          </a:p>
          <a:p>
            <a:r>
              <a:rPr lang="en-US" altLang="zh-CN" sz="800" dirty="0"/>
              <a:t>Connected as </a:t>
            </a:r>
            <a:r>
              <a:rPr lang="en-US" altLang="zh-CN" sz="800" dirty="0" smtClean="0"/>
              <a:t>apps</a:t>
            </a:r>
            <a:endParaRPr sz="800" dirty="0"/>
          </a:p>
          <a:p>
            <a:r>
              <a:rPr lang="en-US" altLang="zh-CN" sz="800" dirty="0">
                <a:solidFill>
                  <a:srgbClr val="FF0000"/>
                </a:solidFill>
              </a:rPr>
              <a:t>SQL&gt; alter session set SQL_TRACE=true</a:t>
            </a:r>
            <a:r>
              <a:rPr lang="en-US" altLang="zh-CN" sz="800" dirty="0" smtClean="0">
                <a:solidFill>
                  <a:srgbClr val="FF0000"/>
                </a:solidFill>
              </a:rPr>
              <a:t>;</a:t>
            </a:r>
            <a:endParaRPr sz="800" dirty="0">
              <a:solidFill>
                <a:srgbClr val="FF0000"/>
              </a:solidFill>
            </a:endParaRPr>
          </a:p>
          <a:p>
            <a:r>
              <a:rPr lang="en-US" altLang="zh-CN" sz="800" dirty="0"/>
              <a:t>Session </a:t>
            </a:r>
            <a:r>
              <a:rPr lang="en-US" altLang="zh-CN" sz="800" dirty="0" smtClean="0"/>
              <a:t>altered</a:t>
            </a:r>
            <a:endParaRPr sz="800" dirty="0"/>
          </a:p>
          <a:p>
            <a:r>
              <a:rPr lang="en-US" altLang="zh-CN" sz="800" dirty="0"/>
              <a:t>SQL&gt; </a:t>
            </a:r>
          </a:p>
          <a:p>
            <a:r>
              <a:rPr lang="en-US" altLang="zh-CN" sz="800" dirty="0">
                <a:solidFill>
                  <a:srgbClr val="00B0F0"/>
                </a:solidFill>
              </a:rPr>
              <a:t>SQL&gt; declare</a:t>
            </a:r>
          </a:p>
          <a:p>
            <a:r>
              <a:rPr lang="en-US" altLang="zh-CN" sz="800" dirty="0">
                <a:solidFill>
                  <a:srgbClr val="00B0F0"/>
                </a:solidFill>
              </a:rPr>
              <a:t>  2    </a:t>
            </a:r>
            <a:r>
              <a:rPr lang="en-US" altLang="zh-CN" sz="800" dirty="0" err="1">
                <a:solidFill>
                  <a:srgbClr val="00B0F0"/>
                </a:solidFill>
              </a:rPr>
              <a:t>x_return_status</a:t>
            </a:r>
            <a:r>
              <a:rPr lang="en-US" altLang="zh-CN" sz="800" dirty="0">
                <a:solidFill>
                  <a:srgbClr val="00B0F0"/>
                </a:solidFill>
              </a:rPr>
              <a:t>  VARCHAR2(30);</a:t>
            </a:r>
          </a:p>
          <a:p>
            <a:r>
              <a:rPr lang="en-US" altLang="zh-CN" sz="800" dirty="0">
                <a:solidFill>
                  <a:srgbClr val="00B0F0"/>
                </a:solidFill>
              </a:rPr>
              <a:t>  3    </a:t>
            </a:r>
            <a:r>
              <a:rPr lang="en-US" altLang="zh-CN" sz="800" dirty="0" err="1">
                <a:solidFill>
                  <a:srgbClr val="00B0F0"/>
                </a:solidFill>
              </a:rPr>
              <a:t>x_return_message</a:t>
            </a:r>
            <a:r>
              <a:rPr lang="en-US" altLang="zh-CN" sz="800" dirty="0">
                <a:solidFill>
                  <a:srgbClr val="00B0F0"/>
                </a:solidFill>
              </a:rPr>
              <a:t> VARCHAR2(200);</a:t>
            </a:r>
          </a:p>
          <a:p>
            <a:r>
              <a:rPr lang="en-US" altLang="zh-CN" sz="800" dirty="0">
                <a:solidFill>
                  <a:srgbClr val="00B0F0"/>
                </a:solidFill>
              </a:rPr>
              <a:t>  4    </a:t>
            </a:r>
            <a:r>
              <a:rPr lang="en-US" altLang="zh-CN" sz="800" dirty="0" err="1">
                <a:solidFill>
                  <a:srgbClr val="00B0F0"/>
                </a:solidFill>
              </a:rPr>
              <a:t>x_return_scan_counter</a:t>
            </a:r>
            <a:r>
              <a:rPr lang="en-US" altLang="zh-CN" sz="800" dirty="0">
                <a:solidFill>
                  <a:srgbClr val="00B0F0"/>
                </a:solidFill>
              </a:rPr>
              <a:t> number;</a:t>
            </a:r>
          </a:p>
          <a:p>
            <a:r>
              <a:rPr lang="en-US" altLang="zh-CN" sz="800" dirty="0">
                <a:solidFill>
                  <a:srgbClr val="00B0F0"/>
                </a:solidFill>
              </a:rPr>
              <a:t>  5  begin</a:t>
            </a:r>
          </a:p>
          <a:p>
            <a:r>
              <a:rPr lang="en-US" altLang="zh-CN" sz="800" dirty="0">
                <a:solidFill>
                  <a:srgbClr val="00B0F0"/>
                </a:solidFill>
              </a:rPr>
              <a:t>  6    -- Call the procedure</a:t>
            </a:r>
          </a:p>
          <a:p>
            <a:r>
              <a:rPr lang="en-US" altLang="zh-CN" sz="800" dirty="0">
                <a:solidFill>
                  <a:srgbClr val="00B0F0"/>
                </a:solidFill>
              </a:rPr>
              <a:t>  7    </a:t>
            </a:r>
            <a:r>
              <a:rPr lang="en-US" altLang="zh-CN" sz="800" dirty="0" err="1">
                <a:solidFill>
                  <a:srgbClr val="00B0F0"/>
                </a:solidFill>
              </a:rPr>
              <a:t>pts_cx_jobs_pub.create_jobs_test</a:t>
            </a:r>
            <a:r>
              <a:rPr lang="en-US" altLang="zh-CN" sz="800" dirty="0">
                <a:solidFill>
                  <a:srgbClr val="00B0F0"/>
                </a:solidFill>
              </a:rPr>
              <a:t>(</a:t>
            </a:r>
            <a:r>
              <a:rPr lang="en-US" altLang="zh-CN" sz="800" dirty="0" err="1">
                <a:solidFill>
                  <a:srgbClr val="00B0F0"/>
                </a:solidFill>
              </a:rPr>
              <a:t>p_serial_number</a:t>
            </a:r>
            <a:r>
              <a:rPr lang="en-US" altLang="zh-CN" sz="800" dirty="0">
                <a:solidFill>
                  <a:srgbClr val="00B0F0"/>
                </a:solidFill>
              </a:rPr>
              <a:t> =&gt; '1050000005',</a:t>
            </a:r>
          </a:p>
          <a:p>
            <a:r>
              <a:rPr lang="en-US" altLang="zh-CN" sz="800" dirty="0">
                <a:solidFill>
                  <a:srgbClr val="00B0F0"/>
                </a:solidFill>
              </a:rPr>
              <a:t>  8                                     </a:t>
            </a:r>
            <a:r>
              <a:rPr lang="en-US" altLang="zh-CN" sz="800" dirty="0" err="1">
                <a:solidFill>
                  <a:srgbClr val="00B0F0"/>
                </a:solidFill>
              </a:rPr>
              <a:t>x_return_status</a:t>
            </a:r>
            <a:r>
              <a:rPr lang="en-US" altLang="zh-CN" sz="800" dirty="0">
                <a:solidFill>
                  <a:srgbClr val="00B0F0"/>
                </a:solidFill>
              </a:rPr>
              <a:t> =&gt; </a:t>
            </a:r>
            <a:r>
              <a:rPr lang="en-US" altLang="zh-CN" sz="800" dirty="0" err="1">
                <a:solidFill>
                  <a:srgbClr val="00B0F0"/>
                </a:solidFill>
              </a:rPr>
              <a:t>x_return_status</a:t>
            </a:r>
            <a:r>
              <a:rPr lang="en-US" altLang="zh-CN" sz="800" dirty="0">
                <a:solidFill>
                  <a:srgbClr val="00B0F0"/>
                </a:solidFill>
              </a:rPr>
              <a:t>,</a:t>
            </a:r>
          </a:p>
          <a:p>
            <a:r>
              <a:rPr lang="en-US" altLang="zh-CN" sz="800" dirty="0">
                <a:solidFill>
                  <a:srgbClr val="00B0F0"/>
                </a:solidFill>
              </a:rPr>
              <a:t>  9                                     </a:t>
            </a:r>
            <a:r>
              <a:rPr lang="en-US" altLang="zh-CN" sz="800" dirty="0" err="1">
                <a:solidFill>
                  <a:srgbClr val="00B0F0"/>
                </a:solidFill>
              </a:rPr>
              <a:t>x_return_message</a:t>
            </a:r>
            <a:r>
              <a:rPr lang="en-US" altLang="zh-CN" sz="800" dirty="0">
                <a:solidFill>
                  <a:srgbClr val="00B0F0"/>
                </a:solidFill>
              </a:rPr>
              <a:t> =&gt; </a:t>
            </a:r>
            <a:r>
              <a:rPr lang="en-US" altLang="zh-CN" sz="800" dirty="0" err="1">
                <a:solidFill>
                  <a:srgbClr val="00B0F0"/>
                </a:solidFill>
              </a:rPr>
              <a:t>x_return_message</a:t>
            </a:r>
            <a:r>
              <a:rPr lang="en-US" altLang="zh-CN" sz="800" dirty="0">
                <a:solidFill>
                  <a:srgbClr val="00B0F0"/>
                </a:solidFill>
              </a:rPr>
              <a:t>,</a:t>
            </a:r>
          </a:p>
          <a:p>
            <a:r>
              <a:rPr lang="en-US" altLang="zh-CN" sz="800" dirty="0">
                <a:solidFill>
                  <a:srgbClr val="00B0F0"/>
                </a:solidFill>
              </a:rPr>
              <a:t> 10                                     </a:t>
            </a:r>
            <a:r>
              <a:rPr lang="en-US" altLang="zh-CN" sz="800" dirty="0" err="1">
                <a:solidFill>
                  <a:srgbClr val="00B0F0"/>
                </a:solidFill>
              </a:rPr>
              <a:t>x_return_scan_counter</a:t>
            </a:r>
            <a:r>
              <a:rPr lang="en-US" altLang="zh-CN" sz="800" dirty="0">
                <a:solidFill>
                  <a:srgbClr val="00B0F0"/>
                </a:solidFill>
              </a:rPr>
              <a:t> =&gt; </a:t>
            </a:r>
            <a:r>
              <a:rPr lang="en-US" altLang="zh-CN" sz="800" dirty="0" err="1">
                <a:solidFill>
                  <a:srgbClr val="00B0F0"/>
                </a:solidFill>
              </a:rPr>
              <a:t>x_return_scan_counter</a:t>
            </a:r>
            <a:r>
              <a:rPr lang="en-US" altLang="zh-CN" sz="800" dirty="0">
                <a:solidFill>
                  <a:srgbClr val="00B0F0"/>
                </a:solidFill>
              </a:rPr>
              <a:t>);</a:t>
            </a:r>
          </a:p>
          <a:p>
            <a:r>
              <a:rPr lang="en-US" altLang="zh-CN" sz="800" dirty="0">
                <a:solidFill>
                  <a:srgbClr val="00B0F0"/>
                </a:solidFill>
              </a:rPr>
              <a:t> 11  end;</a:t>
            </a:r>
          </a:p>
          <a:p>
            <a:r>
              <a:rPr sz="800" dirty="0"/>
              <a:t> </a:t>
            </a:r>
            <a:r>
              <a:rPr lang="en-US" altLang="zh-CN" sz="800" dirty="0"/>
              <a:t>12  </a:t>
            </a:r>
            <a:r>
              <a:rPr lang="en-US" altLang="zh-CN" sz="800" dirty="0" smtClean="0"/>
              <a:t>/</a:t>
            </a:r>
            <a:r>
              <a:rPr sz="800" dirty="0" smtClean="0"/>
              <a:t> </a:t>
            </a:r>
            <a:endParaRPr sz="800" dirty="0"/>
          </a:p>
          <a:p>
            <a:r>
              <a:rPr lang="en-US" altLang="zh-CN" sz="800" dirty="0"/>
              <a:t>PL/SQL procedure successfully </a:t>
            </a:r>
            <a:r>
              <a:rPr lang="en-US" altLang="zh-CN" sz="800" dirty="0" smtClean="0"/>
              <a:t>completed</a:t>
            </a:r>
            <a:endParaRPr sz="800" dirty="0"/>
          </a:p>
          <a:p>
            <a:r>
              <a:rPr lang="en-US" altLang="zh-CN" sz="800" dirty="0">
                <a:solidFill>
                  <a:srgbClr val="7030A0"/>
                </a:solidFill>
              </a:rPr>
              <a:t>SQL&gt; alter session set SQL_TRACE=false</a:t>
            </a:r>
            <a:r>
              <a:rPr lang="en-US" altLang="zh-CN" sz="800" dirty="0" smtClean="0">
                <a:solidFill>
                  <a:srgbClr val="7030A0"/>
                </a:solidFill>
              </a:rPr>
              <a:t>;</a:t>
            </a:r>
            <a:endParaRPr sz="800" dirty="0">
              <a:solidFill>
                <a:srgbClr val="7030A0"/>
              </a:solidFill>
            </a:endParaRPr>
          </a:p>
          <a:p>
            <a:r>
              <a:rPr lang="en-US" altLang="zh-CN" sz="800" dirty="0"/>
              <a:t>Session </a:t>
            </a:r>
            <a:r>
              <a:rPr lang="en-US" altLang="zh-CN" sz="800" dirty="0" smtClean="0"/>
              <a:t>altered</a:t>
            </a:r>
            <a:endParaRPr sz="800" dirty="0"/>
          </a:p>
          <a:p>
            <a:r>
              <a:rPr lang="en-US" altLang="zh-CN" sz="800" dirty="0"/>
              <a:t>SQL&gt; </a:t>
            </a:r>
          </a:p>
          <a:p>
            <a:r>
              <a:rPr lang="en-US" altLang="zh-CN" sz="800" dirty="0"/>
              <a:t>SQL&gt; SELECT </a:t>
            </a:r>
            <a:r>
              <a:rPr lang="en-US" altLang="zh-CN" sz="800" dirty="0" err="1"/>
              <a:t>u_dump.VALUE</a:t>
            </a:r>
            <a:r>
              <a:rPr lang="en-US" altLang="zh-CN" sz="800" dirty="0"/>
              <a:t> || '/' || lower(</a:t>
            </a:r>
            <a:r>
              <a:rPr lang="en-US" altLang="zh-CN" sz="800" dirty="0" err="1"/>
              <a:t>instance.VALUE</a:t>
            </a:r>
            <a:r>
              <a:rPr lang="en-US" altLang="zh-CN" sz="800" dirty="0"/>
              <a:t>) || '_</a:t>
            </a:r>
            <a:r>
              <a:rPr lang="en-US" altLang="zh-CN" sz="800" dirty="0" err="1"/>
              <a:t>ora</a:t>
            </a:r>
            <a:r>
              <a:rPr lang="en-US" altLang="zh-CN" sz="800" dirty="0"/>
              <a:t>_' ||</a:t>
            </a:r>
          </a:p>
          <a:p>
            <a:r>
              <a:rPr lang="en-US" altLang="zh-CN" sz="800" dirty="0"/>
              <a:t>  2       </a:t>
            </a:r>
            <a:r>
              <a:rPr lang="en-US" altLang="zh-CN" sz="800" dirty="0" err="1"/>
              <a:t>v$process.spid</a:t>
            </a:r>
            <a:r>
              <a:rPr lang="en-US" altLang="zh-CN" sz="800" dirty="0"/>
              <a:t> ||</a:t>
            </a:r>
          </a:p>
          <a:p>
            <a:r>
              <a:rPr lang="en-US" altLang="zh-CN" sz="800" dirty="0"/>
              <a:t>  3         nvl2(</a:t>
            </a:r>
            <a:r>
              <a:rPr lang="en-US" altLang="zh-CN" sz="800" dirty="0" err="1"/>
              <a:t>v$process.traceid</a:t>
            </a:r>
            <a:r>
              <a:rPr lang="en-US" altLang="zh-CN" sz="800" dirty="0"/>
              <a:t>, '_' || </a:t>
            </a:r>
            <a:r>
              <a:rPr lang="en-US" altLang="zh-CN" sz="800" dirty="0" err="1"/>
              <a:t>v$process.traceid</a:t>
            </a:r>
            <a:r>
              <a:rPr lang="en-US" altLang="zh-CN" sz="800" dirty="0"/>
              <a:t>, NULL) || '.</a:t>
            </a:r>
            <a:r>
              <a:rPr lang="en-US" altLang="zh-CN" sz="800" dirty="0" err="1"/>
              <a:t>trc</a:t>
            </a:r>
            <a:r>
              <a:rPr lang="en-US" altLang="zh-CN" sz="800" dirty="0"/>
              <a:t>' "Trace File"</a:t>
            </a:r>
          </a:p>
          <a:p>
            <a:r>
              <a:rPr lang="en-US" altLang="zh-CN" sz="800" dirty="0"/>
              <a:t>  4    FROM </a:t>
            </a:r>
            <a:r>
              <a:rPr lang="en-US" altLang="zh-CN" sz="800" dirty="0" err="1"/>
              <a:t>v$parameter</a:t>
            </a:r>
            <a:r>
              <a:rPr lang="en-US" altLang="zh-CN" sz="800" dirty="0"/>
              <a:t> </a:t>
            </a:r>
            <a:r>
              <a:rPr lang="en-US" altLang="zh-CN" sz="800" dirty="0" err="1"/>
              <a:t>u_dump</a:t>
            </a:r>
            <a:endParaRPr lang="en-US" altLang="zh-CN" sz="800" dirty="0"/>
          </a:p>
          <a:p>
            <a:r>
              <a:rPr lang="en-US" altLang="zh-CN" sz="800" dirty="0"/>
              <a:t>  5   CROSS JOIN </a:t>
            </a:r>
            <a:r>
              <a:rPr lang="en-US" altLang="zh-CN" sz="800" dirty="0" err="1"/>
              <a:t>v$parameter</a:t>
            </a:r>
            <a:r>
              <a:rPr lang="en-US" altLang="zh-CN" sz="800" dirty="0"/>
              <a:t> instance</a:t>
            </a:r>
          </a:p>
          <a:p>
            <a:r>
              <a:rPr lang="en-US" altLang="zh-CN" sz="800" dirty="0"/>
              <a:t>  6   CROSS JOIN </a:t>
            </a:r>
            <a:r>
              <a:rPr lang="en-US" altLang="zh-CN" sz="800" dirty="0" err="1"/>
              <a:t>v$process</a:t>
            </a:r>
            <a:endParaRPr lang="en-US" altLang="zh-CN" sz="800" dirty="0"/>
          </a:p>
          <a:p>
            <a:r>
              <a:rPr lang="en-US" altLang="zh-CN" sz="800" dirty="0"/>
              <a:t>  7    JOIN </a:t>
            </a:r>
            <a:r>
              <a:rPr lang="en-US" altLang="zh-CN" sz="800" dirty="0" err="1"/>
              <a:t>v$session</a:t>
            </a:r>
            <a:r>
              <a:rPr lang="en-US" altLang="zh-CN" sz="800" dirty="0"/>
              <a:t> ON </a:t>
            </a:r>
            <a:r>
              <a:rPr lang="en-US" altLang="zh-CN" sz="800" dirty="0" err="1"/>
              <a:t>v$process.addr</a:t>
            </a:r>
            <a:r>
              <a:rPr lang="en-US" altLang="zh-CN" sz="800" dirty="0"/>
              <a:t> = </a:t>
            </a:r>
            <a:r>
              <a:rPr lang="en-US" altLang="zh-CN" sz="800" dirty="0" err="1"/>
              <a:t>v$session.paddr</a:t>
            </a:r>
            <a:endParaRPr lang="en-US" altLang="zh-CN" sz="800" dirty="0"/>
          </a:p>
          <a:p>
            <a:r>
              <a:rPr lang="en-US" altLang="zh-CN" sz="800" dirty="0"/>
              <a:t>  8   WHERE u_dump.NAME = '</a:t>
            </a:r>
            <a:r>
              <a:rPr lang="en-US" altLang="zh-CN" sz="800" dirty="0" err="1"/>
              <a:t>user_dump_dest</a:t>
            </a:r>
            <a:r>
              <a:rPr lang="en-US" altLang="zh-CN" sz="800" dirty="0"/>
              <a:t>'</a:t>
            </a:r>
          </a:p>
          <a:p>
            <a:r>
              <a:rPr lang="en-US" altLang="zh-CN" sz="800" dirty="0"/>
              <a:t>  9     AND instance.NAME = '</a:t>
            </a:r>
            <a:r>
              <a:rPr lang="en-US" altLang="zh-CN" sz="800" dirty="0" err="1"/>
              <a:t>instance_name</a:t>
            </a:r>
            <a:r>
              <a:rPr lang="en-US" altLang="zh-CN" sz="800" dirty="0"/>
              <a:t>'</a:t>
            </a:r>
          </a:p>
          <a:p>
            <a:r>
              <a:rPr lang="en-US" altLang="zh-CN" sz="800" dirty="0"/>
              <a:t> 10     AND </a:t>
            </a:r>
            <a:r>
              <a:rPr lang="en-US" altLang="zh-CN" sz="800" dirty="0" err="1"/>
              <a:t>v$session.audsid</a:t>
            </a:r>
            <a:r>
              <a:rPr lang="en-US" altLang="zh-CN" sz="800" dirty="0"/>
              <a:t> = </a:t>
            </a:r>
            <a:r>
              <a:rPr lang="en-US" altLang="zh-CN" sz="800" dirty="0" err="1"/>
              <a:t>sys_context</a:t>
            </a:r>
            <a:r>
              <a:rPr lang="en-US" altLang="zh-CN" sz="800" dirty="0"/>
              <a:t>('</a:t>
            </a:r>
            <a:r>
              <a:rPr lang="en-US" altLang="zh-CN" sz="800" dirty="0" err="1"/>
              <a:t>userenv</a:t>
            </a:r>
            <a:r>
              <a:rPr lang="en-US" altLang="zh-CN" sz="800" dirty="0"/>
              <a:t>', '</a:t>
            </a:r>
            <a:r>
              <a:rPr lang="en-US" altLang="zh-CN" sz="800" dirty="0" err="1"/>
              <a:t>sessionid</a:t>
            </a:r>
            <a:r>
              <a:rPr lang="en-US" altLang="zh-CN" sz="800" dirty="0"/>
              <a:t>');</a:t>
            </a:r>
          </a:p>
          <a:p>
            <a:r>
              <a:rPr sz="800" dirty="0"/>
              <a:t> </a:t>
            </a:r>
          </a:p>
          <a:p>
            <a:r>
              <a:rPr lang="en-US" altLang="zh-CN" sz="800" dirty="0"/>
              <a:t>Trace File</a:t>
            </a:r>
          </a:p>
          <a:p>
            <a:r>
              <a:rPr lang="en-US" altLang="zh-CN" sz="800" dirty="0"/>
              <a:t>--------------------------------------------------------------------------------</a:t>
            </a:r>
          </a:p>
          <a:p>
            <a:r>
              <a:rPr lang="en-US" altLang="zh-CN" sz="800" dirty="0">
                <a:solidFill>
                  <a:srgbClr val="FF0000"/>
                </a:solidFill>
              </a:rPr>
              <a:t>/</a:t>
            </a:r>
            <a:r>
              <a:rPr lang="en-US" altLang="zh-CN" sz="800" dirty="0" smtClean="0">
                <a:solidFill>
                  <a:srgbClr val="FF0000"/>
                </a:solidFill>
              </a:rPr>
              <a:t>oracle01/</a:t>
            </a:r>
            <a:r>
              <a:rPr lang="en-US" altLang="zh-CN" sz="800" dirty="0" err="1" smtClean="0">
                <a:solidFill>
                  <a:srgbClr val="FF0000"/>
                </a:solidFill>
              </a:rPr>
              <a:t>gttst</a:t>
            </a:r>
            <a:r>
              <a:rPr lang="en-US" altLang="zh-CN" sz="800" dirty="0" smtClean="0">
                <a:solidFill>
                  <a:srgbClr val="FF0000"/>
                </a:solidFill>
              </a:rPr>
              <a:t>/db/</a:t>
            </a:r>
            <a:r>
              <a:rPr lang="en-US" altLang="zh-CN" sz="800" dirty="0" err="1" smtClean="0">
                <a:solidFill>
                  <a:srgbClr val="FF0000"/>
                </a:solidFill>
              </a:rPr>
              <a:t>tech_st</a:t>
            </a:r>
            <a:r>
              <a:rPr lang="en-US" altLang="zh-CN" sz="800" dirty="0" smtClean="0">
                <a:solidFill>
                  <a:srgbClr val="FF0000"/>
                </a:solidFill>
              </a:rPr>
              <a:t>/10.2.0/admin/</a:t>
            </a:r>
            <a:r>
              <a:rPr lang="en-US" altLang="zh-CN" sz="800" dirty="0" err="1" smtClean="0">
                <a:solidFill>
                  <a:srgbClr val="FF0000"/>
                </a:solidFill>
              </a:rPr>
              <a:t>GTTST_singapore</a:t>
            </a:r>
            <a:r>
              <a:rPr lang="en-US" altLang="zh-CN" sz="800" dirty="0" smtClean="0">
                <a:solidFill>
                  <a:srgbClr val="FF0000"/>
                </a:solidFill>
              </a:rPr>
              <a:t>/</a:t>
            </a:r>
            <a:r>
              <a:rPr lang="en-US" altLang="zh-CN" sz="800" dirty="0" err="1" smtClean="0">
                <a:solidFill>
                  <a:srgbClr val="FF0000"/>
                </a:solidFill>
              </a:rPr>
              <a:t>udump</a:t>
            </a:r>
            <a:r>
              <a:rPr lang="en-US" altLang="zh-CN" sz="800" dirty="0" smtClean="0">
                <a:solidFill>
                  <a:srgbClr val="FF0000"/>
                </a:solidFill>
              </a:rPr>
              <a:t>/gttst_ora_26710.trc  </a:t>
            </a:r>
            <a:endParaRPr lang="en-US" altLang="zh-CN" sz="800" dirty="0">
              <a:solidFill>
                <a:srgbClr val="FF0000"/>
              </a:solidFill>
            </a:endParaRPr>
          </a:p>
          <a:p>
            <a:r>
              <a:rPr sz="800" dirty="0"/>
              <a:t> </a:t>
            </a:r>
          </a:p>
          <a:p>
            <a:r>
              <a:rPr lang="en-US" altLang="zh-CN" sz="800" dirty="0"/>
              <a:t>SQL&gt; </a:t>
            </a:r>
            <a:endParaRPr lang="zh-CN" altLang="en-US" sz="800"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22</a:t>
            </a:fld>
            <a:endParaRPr lang="en-GB" altLang="en-US"/>
          </a:p>
        </p:txBody>
      </p:sp>
      <p:sp>
        <p:nvSpPr>
          <p:cNvPr id="5" name="线形标注 1 4"/>
          <p:cNvSpPr/>
          <p:nvPr/>
        </p:nvSpPr>
        <p:spPr bwMode="auto">
          <a:xfrm>
            <a:off x="5857884" y="4786322"/>
            <a:ext cx="2500330" cy="642942"/>
          </a:xfrm>
          <a:prstGeom prst="borderCallout1">
            <a:avLst>
              <a:gd name="adj1" fmla="val 18750"/>
              <a:gd name="adj2" fmla="val -8333"/>
              <a:gd name="adj3" fmla="val 156261"/>
              <a:gd name="adj4" fmla="val -45250"/>
            </a:avLst>
          </a:prstGeom>
          <a:solidFill>
            <a:srgbClr val="FFFF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30188" marR="0" indent="-230188"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800000"/>
                </a:solidFill>
                <a:effectLst/>
                <a:latin typeface="Arial" charset="0"/>
                <a:ea typeface="SimSun" pitchFamily="2" charset="-122"/>
              </a:rPr>
              <a:t>Trace</a:t>
            </a:r>
            <a:r>
              <a:rPr kumimoji="0" lang="zh-CN" altLang="en-US" sz="1400" b="1" i="0" u="none" strike="noStrike" cap="none" normalizeH="0" baseline="0" dirty="0" smtClean="0">
                <a:ln>
                  <a:noFill/>
                </a:ln>
                <a:solidFill>
                  <a:srgbClr val="800000"/>
                </a:solidFill>
                <a:effectLst/>
                <a:latin typeface="Arial" charset="0"/>
                <a:ea typeface="SimSun" pitchFamily="2" charset="-122"/>
              </a:rPr>
              <a:t>文件路径</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数据库程序</a:t>
            </a:r>
            <a:r>
              <a:rPr lang="en-US" dirty="0" smtClean="0"/>
              <a:t>Trace </a:t>
            </a:r>
            <a:r>
              <a:rPr lang="en-US" altLang="zh-CN" dirty="0" smtClean="0"/>
              <a:t>- </a:t>
            </a:r>
            <a:r>
              <a:rPr lang="zh-CN" altLang="en-US" dirty="0" smtClean="0"/>
              <a:t>例子</a:t>
            </a:r>
            <a:endParaRPr lang="zh-CN" altLang="en-US" dirty="0"/>
          </a:p>
        </p:txBody>
      </p:sp>
      <p:sp>
        <p:nvSpPr>
          <p:cNvPr id="3" name="内容占位符 2"/>
          <p:cNvSpPr>
            <a:spLocks noGrp="1"/>
          </p:cNvSpPr>
          <p:nvPr>
            <p:ph idx="1"/>
          </p:nvPr>
        </p:nvSpPr>
        <p:spPr/>
        <p:txBody>
          <a:bodyPr/>
          <a:lstStyle/>
          <a:p>
            <a:pPr>
              <a:buNone/>
            </a:pPr>
            <a:r>
              <a:rPr lang="en-US" altLang="zh-CN" dirty="0"/>
              <a:t>login: </a:t>
            </a:r>
          </a:p>
          <a:p>
            <a:pPr>
              <a:buNone/>
            </a:pPr>
            <a:r>
              <a:rPr lang="en-US" altLang="zh-CN" dirty="0"/>
              <a:t>login: </a:t>
            </a:r>
            <a:r>
              <a:rPr lang="en-US" altLang="zh-CN" dirty="0" err="1"/>
              <a:t>gapptst</a:t>
            </a:r>
            <a:endParaRPr lang="en-US" altLang="zh-CN" dirty="0"/>
          </a:p>
          <a:p>
            <a:pPr>
              <a:buNone/>
            </a:pPr>
            <a:r>
              <a:rPr lang="en-US" altLang="zh-CN" dirty="0"/>
              <a:t>Password: </a:t>
            </a:r>
          </a:p>
          <a:p>
            <a:pPr>
              <a:buNone/>
            </a:pPr>
            <a:r>
              <a:rPr lang="en-US" altLang="zh-CN" dirty="0"/>
              <a:t>Last login: Fri Apr 22 11:21:23 from 172.16.2.160</a:t>
            </a:r>
          </a:p>
          <a:p>
            <a:pPr>
              <a:buNone/>
            </a:pPr>
            <a:r>
              <a:rPr lang="en-US" altLang="zh-CN" dirty="0"/>
              <a:t>Sun Microsystems Inc.   SunOS 5.10      Generic January 2005</a:t>
            </a:r>
          </a:p>
          <a:p>
            <a:pPr>
              <a:buNone/>
            </a:pPr>
            <a:r>
              <a:rPr lang="en-US" altLang="zh-CN" dirty="0"/>
              <a:t>You have mail.</a:t>
            </a:r>
          </a:p>
          <a:p>
            <a:pPr>
              <a:buNone/>
            </a:pPr>
            <a:r>
              <a:rPr lang="en-US" altLang="zh-CN" dirty="0">
                <a:solidFill>
                  <a:srgbClr val="FF0000"/>
                </a:solidFill>
              </a:rPr>
              <a:t>$ </a:t>
            </a:r>
            <a:r>
              <a:rPr lang="en-US" altLang="zh-CN" dirty="0" err="1">
                <a:solidFill>
                  <a:srgbClr val="FF0000"/>
                </a:solidFill>
              </a:rPr>
              <a:t>cd</a:t>
            </a:r>
            <a:r>
              <a:rPr lang="en-US" altLang="zh-CN" dirty="0">
                <a:solidFill>
                  <a:srgbClr val="FF0000"/>
                </a:solidFill>
              </a:rPr>
              <a:t> /oracle01/</a:t>
            </a:r>
            <a:r>
              <a:rPr lang="en-US" altLang="zh-CN" dirty="0" err="1">
                <a:solidFill>
                  <a:srgbClr val="FF0000"/>
                </a:solidFill>
              </a:rPr>
              <a:t>gttst</a:t>
            </a:r>
            <a:r>
              <a:rPr lang="en-US" altLang="zh-CN" dirty="0">
                <a:solidFill>
                  <a:srgbClr val="FF0000"/>
                </a:solidFill>
              </a:rPr>
              <a:t>/db/</a:t>
            </a:r>
            <a:r>
              <a:rPr lang="en-US" altLang="zh-CN" dirty="0" err="1">
                <a:solidFill>
                  <a:srgbClr val="FF0000"/>
                </a:solidFill>
              </a:rPr>
              <a:t>tech_st</a:t>
            </a:r>
            <a:r>
              <a:rPr lang="en-US" altLang="zh-CN" dirty="0">
                <a:solidFill>
                  <a:srgbClr val="FF0000"/>
                </a:solidFill>
              </a:rPr>
              <a:t>/10.2.0/admin/</a:t>
            </a:r>
            <a:r>
              <a:rPr lang="en-US" altLang="zh-CN" dirty="0" err="1">
                <a:solidFill>
                  <a:srgbClr val="FF0000"/>
                </a:solidFill>
              </a:rPr>
              <a:t>GTTST_singapore</a:t>
            </a:r>
            <a:r>
              <a:rPr lang="en-US" altLang="zh-CN" dirty="0">
                <a:solidFill>
                  <a:srgbClr val="FF0000"/>
                </a:solidFill>
              </a:rPr>
              <a:t>/</a:t>
            </a:r>
            <a:r>
              <a:rPr lang="en-US" altLang="zh-CN" dirty="0" err="1">
                <a:solidFill>
                  <a:srgbClr val="FF0000"/>
                </a:solidFill>
              </a:rPr>
              <a:t>udump</a:t>
            </a:r>
            <a:r>
              <a:rPr lang="en-US" altLang="zh-CN" dirty="0">
                <a:solidFill>
                  <a:srgbClr val="FF0000"/>
                </a:solidFill>
              </a:rPr>
              <a:t>/</a:t>
            </a:r>
          </a:p>
          <a:p>
            <a:pPr>
              <a:buNone/>
            </a:pPr>
            <a:r>
              <a:rPr lang="en-US" altLang="zh-CN" dirty="0">
                <a:solidFill>
                  <a:srgbClr val="FF0000"/>
                </a:solidFill>
              </a:rPr>
              <a:t>$ </a:t>
            </a:r>
            <a:r>
              <a:rPr lang="en-US" altLang="zh-CN" dirty="0" err="1">
                <a:solidFill>
                  <a:srgbClr val="FF0000"/>
                </a:solidFill>
              </a:rPr>
              <a:t>tkprof</a:t>
            </a:r>
            <a:r>
              <a:rPr lang="en-US" altLang="zh-CN" dirty="0">
                <a:solidFill>
                  <a:srgbClr val="FF0000"/>
                </a:solidFill>
              </a:rPr>
              <a:t> gttst_ora_26710.trc /oracle04/</a:t>
            </a:r>
            <a:r>
              <a:rPr lang="en-US" altLang="zh-CN" dirty="0" err="1">
                <a:solidFill>
                  <a:srgbClr val="FF0000"/>
                </a:solidFill>
              </a:rPr>
              <a:t>gttst</a:t>
            </a:r>
            <a:r>
              <a:rPr lang="en-US" altLang="zh-CN" dirty="0">
                <a:solidFill>
                  <a:srgbClr val="FF0000"/>
                </a:solidFill>
              </a:rPr>
              <a:t>/gttst_ora_26710_tkprof</a:t>
            </a:r>
          </a:p>
          <a:p>
            <a:pPr>
              <a:buNone/>
            </a:pPr>
            <a:endParaRPr lang="en-US" altLang="zh-CN" dirty="0"/>
          </a:p>
          <a:p>
            <a:pPr>
              <a:buNone/>
            </a:pPr>
            <a:r>
              <a:rPr lang="en-US" altLang="zh-CN" dirty="0"/>
              <a:t>TKPROF: Release 10.1.0.5.0 - Production on Fri Apr 22 11:30:32 2011</a:t>
            </a:r>
          </a:p>
          <a:p>
            <a:pPr>
              <a:buNone/>
            </a:pPr>
            <a:endParaRPr lang="en-US" altLang="zh-CN" dirty="0"/>
          </a:p>
          <a:p>
            <a:pPr>
              <a:buNone/>
            </a:pPr>
            <a:r>
              <a:rPr lang="en-US" altLang="zh-CN" dirty="0"/>
              <a:t>Copyright (c) 1982, 2005, Oracle.  All rights reserved.</a:t>
            </a:r>
          </a:p>
          <a:p>
            <a:pPr>
              <a:buNone/>
            </a:pPr>
            <a:endParaRPr lang="en-US" altLang="zh-CN" dirty="0"/>
          </a:p>
          <a:p>
            <a:pPr>
              <a:buNone/>
            </a:pPr>
            <a:r>
              <a:rPr lang="en-US" altLang="zh-CN" dirty="0" err="1" smtClean="0"/>
              <a:t>Tkprof</a:t>
            </a:r>
            <a:r>
              <a:rPr dirty="0" smtClean="0"/>
              <a:t>生成的文件即是：</a:t>
            </a:r>
            <a:endParaRPr lang="en-US" dirty="0" smtClean="0"/>
          </a:p>
          <a:p>
            <a:pPr>
              <a:buNone/>
            </a:pPr>
            <a:r>
              <a:rPr lang="en-US" altLang="zh-CN" dirty="0" smtClean="0">
                <a:solidFill>
                  <a:srgbClr val="FF0000"/>
                </a:solidFill>
              </a:rPr>
              <a:t>oracle04/</a:t>
            </a:r>
            <a:r>
              <a:rPr lang="en-US" altLang="zh-CN" dirty="0" err="1" smtClean="0">
                <a:solidFill>
                  <a:srgbClr val="FF0000"/>
                </a:solidFill>
              </a:rPr>
              <a:t>gttst</a:t>
            </a:r>
            <a:r>
              <a:rPr lang="en-US" altLang="zh-CN" dirty="0" smtClean="0">
                <a:solidFill>
                  <a:srgbClr val="FF0000"/>
                </a:solidFill>
              </a:rPr>
              <a:t>/gttst_ora_26710_tkprof.prf</a:t>
            </a:r>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23</a:t>
            </a:fld>
            <a:endParaRPr lang="en-GB" altLang="en-US"/>
          </a:p>
        </p:txBody>
      </p:sp>
      <p:pic>
        <p:nvPicPr>
          <p:cNvPr id="5" name="图片 4" descr="截图00.jpg"/>
          <p:cNvPicPr>
            <a:picLocks noChangeAspect="1"/>
          </p:cNvPicPr>
          <p:nvPr/>
        </p:nvPicPr>
        <p:blipFill>
          <a:blip r:embed="rId2"/>
          <a:stretch>
            <a:fillRect/>
          </a:stretch>
        </p:blipFill>
        <p:spPr>
          <a:xfrm>
            <a:off x="357158" y="4572008"/>
            <a:ext cx="3133725" cy="1571636"/>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mn-ea"/>
              </a:rPr>
              <a:t>常见</a:t>
            </a:r>
            <a:r>
              <a:rPr lang="en-US" altLang="zh-CN" dirty="0" err="1" smtClean="0">
                <a:latin typeface="+mn-ea"/>
              </a:rPr>
              <a:t>sql</a:t>
            </a:r>
            <a:r>
              <a:rPr lang="zh-CN" altLang="en-US" dirty="0" smtClean="0">
                <a:latin typeface="+mn-ea"/>
              </a:rPr>
              <a:t>优化技巧</a:t>
            </a:r>
            <a:endParaRPr lang="zh-CN" altLang="en-US" dirty="0"/>
          </a:p>
        </p:txBody>
      </p:sp>
      <p:sp>
        <p:nvSpPr>
          <p:cNvPr id="3" name="内容占位符 2"/>
          <p:cNvSpPr>
            <a:spLocks noGrp="1"/>
          </p:cNvSpPr>
          <p:nvPr>
            <p:ph idx="1"/>
          </p:nvPr>
        </p:nvSpPr>
        <p:spPr/>
        <p:txBody>
          <a:bodyPr/>
          <a:lstStyle/>
          <a:p>
            <a:pPr>
              <a:buNone/>
            </a:pPr>
            <a:r>
              <a:rPr altLang="en-US" dirty="0" smtClean="0"/>
              <a:t>下面将介绍一些写</a:t>
            </a:r>
            <a:r>
              <a:rPr lang="en-US" altLang="en-US" dirty="0" err="1" smtClean="0"/>
              <a:t>sql</a:t>
            </a:r>
            <a:r>
              <a:rPr altLang="en-US" dirty="0" smtClean="0"/>
              <a:t>语句时的常见技巧，对于大家在编写程序时提高效率有直接的作用。</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24</a:t>
            </a:fld>
            <a:endParaRPr lang="en-GB"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选择最有效的表名顺序</a:t>
            </a:r>
            <a:r>
              <a:rPr lang="en-US" altLang="zh-CN" dirty="0" smtClean="0"/>
              <a:t>(</a:t>
            </a:r>
            <a:r>
              <a:rPr lang="zh-CN" altLang="en-US" dirty="0" smtClean="0"/>
              <a:t>只在基于规则的优化器中有效</a:t>
            </a:r>
            <a:r>
              <a:rPr lang="en-US" altLang="zh-CN" dirty="0" smtClean="0"/>
              <a:t>)</a:t>
            </a:r>
            <a:endParaRPr lang="zh-CN" altLang="en-US" dirty="0"/>
          </a:p>
        </p:txBody>
      </p:sp>
      <p:sp>
        <p:nvSpPr>
          <p:cNvPr id="3" name="内容占位符 2"/>
          <p:cNvSpPr>
            <a:spLocks noGrp="1"/>
          </p:cNvSpPr>
          <p:nvPr>
            <p:ph idx="1"/>
          </p:nvPr>
        </p:nvSpPr>
        <p:spPr/>
        <p:txBody>
          <a:bodyPr/>
          <a:lstStyle/>
          <a:p>
            <a:pPr marL="0" indent="0">
              <a:buNone/>
            </a:pPr>
            <a:r>
              <a:rPr lang="en-US" b="1" dirty="0"/>
              <a:t>ORACLE</a:t>
            </a:r>
            <a:r>
              <a:rPr b="1" dirty="0"/>
              <a:t>的解析器按照从右到左的顺序处理</a:t>
            </a:r>
            <a:r>
              <a:rPr lang="en-US" b="1" dirty="0"/>
              <a:t>FROM</a:t>
            </a:r>
            <a:r>
              <a:rPr b="1" dirty="0"/>
              <a:t>子句中的表名</a:t>
            </a:r>
            <a:r>
              <a:rPr lang="en-US" dirty="0"/>
              <a:t>,</a:t>
            </a:r>
            <a:r>
              <a:rPr dirty="0"/>
              <a:t>因此</a:t>
            </a:r>
            <a:r>
              <a:rPr lang="en-US" dirty="0"/>
              <a:t>FROM</a:t>
            </a:r>
            <a:r>
              <a:rPr dirty="0"/>
              <a:t>子句中写在最后的表</a:t>
            </a:r>
            <a:r>
              <a:rPr lang="en-US" dirty="0"/>
              <a:t>(</a:t>
            </a:r>
            <a:r>
              <a:rPr dirty="0">
                <a:solidFill>
                  <a:srgbClr val="FF0000"/>
                </a:solidFill>
              </a:rPr>
              <a:t>基础表</a:t>
            </a:r>
            <a:r>
              <a:rPr lang="en-US" dirty="0">
                <a:solidFill>
                  <a:srgbClr val="FF0000"/>
                </a:solidFill>
              </a:rPr>
              <a:t> </a:t>
            </a:r>
            <a:r>
              <a:rPr lang="en-US" dirty="0"/>
              <a:t>driving table)</a:t>
            </a:r>
            <a:r>
              <a:rPr dirty="0"/>
              <a:t>将被最先处理</a:t>
            </a:r>
            <a:r>
              <a:rPr lang="en-US" dirty="0"/>
              <a:t>. </a:t>
            </a:r>
            <a:r>
              <a:rPr dirty="0"/>
              <a:t>在</a:t>
            </a:r>
            <a:r>
              <a:rPr lang="en-US" dirty="0"/>
              <a:t>FROM</a:t>
            </a:r>
            <a:r>
              <a:rPr dirty="0"/>
              <a:t>子句中包含多个表的情况下</a:t>
            </a:r>
            <a:r>
              <a:rPr lang="en-US" dirty="0"/>
              <a:t>,</a:t>
            </a:r>
            <a:r>
              <a:rPr dirty="0"/>
              <a:t>你必须选择记录条数最少的表作为基础表</a:t>
            </a:r>
            <a:r>
              <a:rPr lang="en-US" dirty="0"/>
              <a:t>.</a:t>
            </a:r>
            <a:r>
              <a:rPr dirty="0"/>
              <a:t>当</a:t>
            </a:r>
            <a:r>
              <a:rPr lang="en-US" dirty="0"/>
              <a:t>ORACLE</a:t>
            </a:r>
            <a:r>
              <a:rPr dirty="0"/>
              <a:t>处理多个表时</a:t>
            </a:r>
            <a:r>
              <a:rPr lang="en-US" dirty="0"/>
              <a:t>, </a:t>
            </a:r>
            <a:r>
              <a:rPr dirty="0"/>
              <a:t>会运用排序及合并的方式连接它们</a:t>
            </a:r>
            <a:r>
              <a:rPr lang="en-US" dirty="0"/>
              <a:t>.</a:t>
            </a:r>
            <a:r>
              <a:rPr dirty="0"/>
              <a:t>首先</a:t>
            </a:r>
            <a:r>
              <a:rPr lang="en-US" dirty="0"/>
              <a:t>,</a:t>
            </a:r>
            <a:r>
              <a:rPr dirty="0"/>
              <a:t>扫描第一个表</a:t>
            </a:r>
            <a:r>
              <a:rPr lang="en-US" dirty="0"/>
              <a:t>(FROM</a:t>
            </a:r>
            <a:r>
              <a:rPr dirty="0"/>
              <a:t>子句中最后的那个表</a:t>
            </a:r>
            <a:r>
              <a:rPr lang="en-US" dirty="0"/>
              <a:t>)</a:t>
            </a:r>
            <a:r>
              <a:rPr dirty="0"/>
              <a:t>并对记录进行派序</a:t>
            </a:r>
            <a:r>
              <a:rPr lang="en-US" dirty="0"/>
              <a:t>,</a:t>
            </a:r>
            <a:r>
              <a:rPr dirty="0"/>
              <a:t>然后扫描第二个表</a:t>
            </a:r>
            <a:r>
              <a:rPr lang="en-US" dirty="0"/>
              <a:t>(FROM</a:t>
            </a:r>
            <a:r>
              <a:rPr dirty="0"/>
              <a:t>子句中最后第二个表</a:t>
            </a:r>
            <a:r>
              <a:rPr lang="en-US" dirty="0"/>
              <a:t>),</a:t>
            </a:r>
            <a:r>
              <a:rPr dirty="0"/>
              <a:t>最后将所有从第二个表中检索出的记录与第一个表中合适记录进行合并</a:t>
            </a:r>
            <a:r>
              <a:rPr lang="en-US" dirty="0"/>
              <a:t>.</a:t>
            </a:r>
            <a:endParaRPr dirty="0"/>
          </a:p>
          <a:p>
            <a:pPr>
              <a:buNone/>
            </a:pPr>
            <a:endParaRPr lang="en-US" altLang="zh-CN" dirty="0" smtClean="0"/>
          </a:p>
          <a:p>
            <a:pPr>
              <a:buNone/>
            </a:pPr>
            <a:endParaRPr lang="en-US" altLang="zh-CN" dirty="0"/>
          </a:p>
          <a:p>
            <a:pPr>
              <a:buNone/>
            </a:pPr>
            <a:endParaRPr lang="en-US" altLang="zh-CN" dirty="0" smtClean="0"/>
          </a:p>
          <a:p>
            <a:pPr>
              <a:buNone/>
            </a:pPr>
            <a:endParaRPr lang="en-US" altLang="zh-CN" dirty="0"/>
          </a:p>
          <a:p>
            <a:pPr marL="0" indent="0">
              <a:buNone/>
            </a:pPr>
            <a:r>
              <a:rPr dirty="0"/>
              <a:t>如果有</a:t>
            </a:r>
            <a:r>
              <a:rPr lang="en-US" dirty="0"/>
              <a:t>3</a:t>
            </a:r>
            <a:r>
              <a:rPr dirty="0"/>
              <a:t>个以上的表连接查询</a:t>
            </a:r>
            <a:r>
              <a:rPr lang="en-US" dirty="0"/>
              <a:t>, </a:t>
            </a:r>
            <a:r>
              <a:rPr dirty="0"/>
              <a:t>那就需要选择交叉表</a:t>
            </a:r>
            <a:r>
              <a:rPr lang="en-US" dirty="0"/>
              <a:t>(intersection table)</a:t>
            </a:r>
            <a:r>
              <a:rPr dirty="0"/>
              <a:t>作为基础表</a:t>
            </a:r>
            <a:r>
              <a:rPr lang="en-US" dirty="0"/>
              <a:t>, </a:t>
            </a:r>
            <a:r>
              <a:rPr dirty="0"/>
              <a:t>交叉表是指那个被其他表所引用的表</a:t>
            </a:r>
            <a:r>
              <a:rPr lang="en-US" dirty="0" smtClean="0"/>
              <a:t>.</a:t>
            </a:r>
          </a:p>
          <a:p>
            <a:pPr marL="0" indent="0">
              <a:buNone/>
            </a:pPr>
            <a:endParaRPr lang="en-US" dirty="0"/>
          </a:p>
          <a:p>
            <a:pPr marL="0" indent="0">
              <a:buNone/>
            </a:pPr>
            <a:r>
              <a:rPr lang="en-US" dirty="0" smtClean="0"/>
              <a:t>(</a:t>
            </a:r>
            <a:r>
              <a:rPr b="1" dirty="0" smtClean="0"/>
              <a:t>经过测试，</a:t>
            </a:r>
            <a:r>
              <a:rPr b="1" dirty="0" smtClean="0"/>
              <a:t>差别并不大</a:t>
            </a:r>
            <a:r>
              <a:rPr b="1" dirty="0" smtClean="0"/>
              <a:t>。可能是测试的表数据量不大，后面会以大数据量的表做测试</a:t>
            </a:r>
            <a:r>
              <a:rPr lang="en-US" dirty="0" smtClean="0"/>
              <a: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25</a:t>
            </a:fld>
            <a:endParaRPr lang="en-GB"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Where</a:t>
            </a:r>
            <a:r>
              <a:rPr lang="zh-CN" altLang="en-US" dirty="0" smtClean="0"/>
              <a:t>子句中的连接顺序</a:t>
            </a:r>
            <a:endParaRPr lang="zh-CN" altLang="en-US" dirty="0"/>
          </a:p>
        </p:txBody>
      </p:sp>
      <p:sp>
        <p:nvSpPr>
          <p:cNvPr id="3" name="内容占位符 2"/>
          <p:cNvSpPr>
            <a:spLocks noGrp="1"/>
          </p:cNvSpPr>
          <p:nvPr>
            <p:ph idx="1"/>
          </p:nvPr>
        </p:nvSpPr>
        <p:spPr/>
        <p:txBody>
          <a:bodyPr/>
          <a:lstStyle/>
          <a:p>
            <a:pPr marL="0" indent="0">
              <a:buNone/>
            </a:pPr>
            <a:r>
              <a:rPr lang="en-US" b="1" dirty="0"/>
              <a:t>ORACLE</a:t>
            </a:r>
            <a:r>
              <a:rPr b="1" dirty="0"/>
              <a:t>采用自下而上的顺序解析</a:t>
            </a:r>
            <a:r>
              <a:rPr lang="en-US" b="1" dirty="0"/>
              <a:t>WHERE</a:t>
            </a:r>
            <a:r>
              <a:rPr b="1" dirty="0"/>
              <a:t>子句</a:t>
            </a:r>
            <a:r>
              <a:rPr lang="en-US" dirty="0"/>
              <a:t>,</a:t>
            </a:r>
            <a:r>
              <a:rPr dirty="0"/>
              <a:t>根据这个原理</a:t>
            </a:r>
            <a:r>
              <a:rPr lang="en-US" dirty="0"/>
              <a:t>,</a:t>
            </a:r>
            <a:r>
              <a:rPr dirty="0"/>
              <a:t>表之间的连接必须写在其他</a:t>
            </a:r>
            <a:r>
              <a:rPr lang="en-US" dirty="0"/>
              <a:t>WHERE</a:t>
            </a:r>
            <a:r>
              <a:rPr dirty="0"/>
              <a:t>条件之前</a:t>
            </a:r>
            <a:r>
              <a:rPr lang="en-US" dirty="0"/>
              <a:t>, </a:t>
            </a:r>
            <a:r>
              <a:rPr dirty="0"/>
              <a:t>那些可以过滤掉最大数量记录的条件必须写在</a:t>
            </a:r>
            <a:r>
              <a:rPr lang="en-US" dirty="0"/>
              <a:t>WHERE</a:t>
            </a:r>
            <a:r>
              <a:rPr dirty="0"/>
              <a:t>子句的末尾</a:t>
            </a:r>
            <a:r>
              <a:rPr lang="en-US" dirty="0"/>
              <a: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26</a:t>
            </a:fld>
            <a:endParaRPr lang="en-GB"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Select</a:t>
            </a:r>
            <a:r>
              <a:rPr lang="zh-CN" altLang="en-US" dirty="0" smtClean="0"/>
              <a:t>子句中避免使用</a:t>
            </a:r>
            <a:r>
              <a:rPr lang="en-US" altLang="zh-CN" dirty="0" smtClean="0"/>
              <a:t>*</a:t>
            </a:r>
            <a:endParaRPr lang="zh-CN" altLang="en-US" dirty="0"/>
          </a:p>
        </p:txBody>
      </p:sp>
      <p:sp>
        <p:nvSpPr>
          <p:cNvPr id="3" name="内容占位符 2"/>
          <p:cNvSpPr>
            <a:spLocks noGrp="1"/>
          </p:cNvSpPr>
          <p:nvPr>
            <p:ph idx="1"/>
          </p:nvPr>
        </p:nvSpPr>
        <p:spPr/>
        <p:txBody>
          <a:bodyPr/>
          <a:lstStyle/>
          <a:p>
            <a:pPr marL="0" indent="0">
              <a:buNone/>
            </a:pPr>
            <a:r>
              <a:rPr dirty="0"/>
              <a:t>当你想在</a:t>
            </a:r>
            <a:r>
              <a:rPr lang="en-US" dirty="0"/>
              <a:t>SELECT</a:t>
            </a:r>
            <a:r>
              <a:rPr dirty="0"/>
              <a:t>子句中列出所有的</a:t>
            </a:r>
            <a:r>
              <a:rPr lang="en-US" dirty="0"/>
              <a:t>COLUMN</a:t>
            </a:r>
            <a:r>
              <a:rPr dirty="0"/>
              <a:t>时</a:t>
            </a:r>
            <a:r>
              <a:rPr lang="en-US" dirty="0"/>
              <a:t>,</a:t>
            </a:r>
            <a:r>
              <a:rPr dirty="0"/>
              <a:t>使用动态</a:t>
            </a:r>
            <a:r>
              <a:rPr lang="en-US" dirty="0"/>
              <a:t>SQL</a:t>
            </a:r>
            <a:r>
              <a:rPr dirty="0"/>
              <a:t>列引用</a:t>
            </a:r>
            <a:r>
              <a:rPr lang="en-US" dirty="0"/>
              <a:t> ‘*’ </a:t>
            </a:r>
            <a:r>
              <a:rPr dirty="0"/>
              <a:t>是一个方便的方法</a:t>
            </a:r>
            <a:r>
              <a:rPr lang="en-US" dirty="0"/>
              <a:t>.</a:t>
            </a:r>
            <a:r>
              <a:rPr dirty="0"/>
              <a:t>不幸的是</a:t>
            </a:r>
            <a:r>
              <a:rPr lang="en-US" dirty="0"/>
              <a:t>,</a:t>
            </a:r>
            <a:r>
              <a:rPr dirty="0"/>
              <a:t>这是一个非常低效的方法</a:t>
            </a:r>
            <a:r>
              <a:rPr lang="en-US" dirty="0"/>
              <a:t>. </a:t>
            </a:r>
            <a:r>
              <a:rPr dirty="0"/>
              <a:t>实际上</a:t>
            </a:r>
            <a:r>
              <a:rPr lang="en-US" dirty="0"/>
              <a:t>,ORACLE</a:t>
            </a:r>
            <a:r>
              <a:rPr dirty="0"/>
              <a:t>在解析的过程中</a:t>
            </a:r>
            <a:r>
              <a:rPr lang="en-US" dirty="0"/>
              <a:t>, </a:t>
            </a:r>
            <a:r>
              <a:rPr dirty="0"/>
              <a:t>会将</a:t>
            </a:r>
            <a:r>
              <a:rPr lang="en-US" dirty="0"/>
              <a:t>’*’ </a:t>
            </a:r>
            <a:r>
              <a:rPr dirty="0"/>
              <a:t>依次转换成所有的列名</a:t>
            </a:r>
            <a:r>
              <a:rPr lang="en-US" dirty="0"/>
              <a:t>, </a:t>
            </a:r>
            <a:r>
              <a:rPr dirty="0"/>
              <a:t>这个工作是通过查询数据字典完成的</a:t>
            </a:r>
            <a:r>
              <a:rPr lang="en-US" dirty="0"/>
              <a:t>, </a:t>
            </a:r>
            <a:r>
              <a:rPr dirty="0"/>
              <a:t>这意味着将耗费更多的时间</a:t>
            </a:r>
            <a:r>
              <a:rPr lang="en-US" dirty="0"/>
              <a:t>. </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27</a:t>
            </a:fld>
            <a:endParaRPr lang="en-GB"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减少访问数据库的次数</a:t>
            </a:r>
            <a:endParaRPr lang="zh-CN" altLang="en-US" dirty="0"/>
          </a:p>
        </p:txBody>
      </p:sp>
      <p:sp>
        <p:nvSpPr>
          <p:cNvPr id="3" name="内容占位符 2"/>
          <p:cNvSpPr>
            <a:spLocks noGrp="1"/>
          </p:cNvSpPr>
          <p:nvPr>
            <p:ph idx="1"/>
          </p:nvPr>
        </p:nvSpPr>
        <p:spPr/>
        <p:txBody>
          <a:bodyPr/>
          <a:lstStyle/>
          <a:p>
            <a:pPr marL="0" indent="0">
              <a:buNone/>
            </a:pPr>
            <a:r>
              <a:rPr dirty="0"/>
              <a:t>当执行每条</a:t>
            </a:r>
            <a:r>
              <a:rPr lang="en-US" dirty="0"/>
              <a:t>SQL</a:t>
            </a:r>
            <a:r>
              <a:rPr dirty="0"/>
              <a:t>语句时</a:t>
            </a:r>
            <a:r>
              <a:rPr lang="en-US" dirty="0"/>
              <a:t>, ORACLE</a:t>
            </a:r>
            <a:r>
              <a:rPr dirty="0"/>
              <a:t>在内部执行了许多工作</a:t>
            </a:r>
            <a:r>
              <a:rPr lang="en-US" dirty="0"/>
              <a:t>: </a:t>
            </a:r>
            <a:r>
              <a:rPr dirty="0"/>
              <a:t>解析</a:t>
            </a:r>
            <a:r>
              <a:rPr lang="en-US" dirty="0"/>
              <a:t>SQL</a:t>
            </a:r>
            <a:r>
              <a:rPr dirty="0"/>
              <a:t>语句</a:t>
            </a:r>
            <a:r>
              <a:rPr lang="en-US" dirty="0"/>
              <a:t>, </a:t>
            </a:r>
            <a:r>
              <a:rPr dirty="0"/>
              <a:t>估算索引的利用率</a:t>
            </a:r>
            <a:r>
              <a:rPr lang="en-US" dirty="0"/>
              <a:t>, </a:t>
            </a:r>
            <a:r>
              <a:rPr dirty="0"/>
              <a:t>绑定变量</a:t>
            </a:r>
            <a:r>
              <a:rPr lang="en-US" dirty="0"/>
              <a:t> , </a:t>
            </a:r>
            <a:r>
              <a:rPr dirty="0"/>
              <a:t>读数据块等等</a:t>
            </a:r>
            <a:r>
              <a:rPr lang="en-US" dirty="0"/>
              <a:t>. </a:t>
            </a:r>
            <a:r>
              <a:rPr dirty="0"/>
              <a:t>由此可见</a:t>
            </a:r>
            <a:r>
              <a:rPr lang="en-US" dirty="0"/>
              <a:t>, </a:t>
            </a:r>
            <a:r>
              <a:rPr dirty="0"/>
              <a:t>减少访问数据库的次数</a:t>
            </a:r>
            <a:r>
              <a:rPr lang="en-US" dirty="0"/>
              <a:t> , </a:t>
            </a:r>
            <a:r>
              <a:rPr dirty="0"/>
              <a:t>就能实际上减少</a:t>
            </a:r>
            <a:r>
              <a:rPr lang="en-US" dirty="0"/>
              <a:t>ORACLE</a:t>
            </a:r>
            <a:r>
              <a:rPr dirty="0"/>
              <a:t>的工作量</a:t>
            </a:r>
            <a:r>
              <a:rPr lang="en-US" dirty="0" smtClean="0"/>
              <a:t>.</a:t>
            </a:r>
          </a:p>
          <a:p>
            <a:pPr marL="0" indent="0">
              <a:buNone/>
            </a:pPr>
            <a:endParaRPr 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28</a:t>
            </a:fld>
            <a:endParaRPr lang="en-GB"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使用</a:t>
            </a:r>
            <a:r>
              <a:rPr lang="en-US" altLang="zh-CN" dirty="0" smtClean="0"/>
              <a:t>decode</a:t>
            </a:r>
            <a:r>
              <a:rPr lang="zh-CN" altLang="en-US" dirty="0" smtClean="0"/>
              <a:t>函数来减少处理时间</a:t>
            </a:r>
            <a:endParaRPr lang="zh-CN" altLang="en-US" dirty="0"/>
          </a:p>
        </p:txBody>
      </p:sp>
      <p:sp>
        <p:nvSpPr>
          <p:cNvPr id="3" name="内容占位符 2"/>
          <p:cNvSpPr>
            <a:spLocks noGrp="1"/>
          </p:cNvSpPr>
          <p:nvPr>
            <p:ph idx="1"/>
          </p:nvPr>
        </p:nvSpPr>
        <p:spPr/>
        <p:txBody>
          <a:bodyPr/>
          <a:lstStyle/>
          <a:p>
            <a:pPr>
              <a:buNone/>
            </a:pPr>
            <a:r>
              <a:rPr dirty="0"/>
              <a:t>使用</a:t>
            </a:r>
            <a:r>
              <a:rPr lang="en-US" dirty="0"/>
              <a:t>DECODE</a:t>
            </a:r>
            <a:r>
              <a:rPr dirty="0"/>
              <a:t>函数可以避免重复扫描相同记录或重复连接相同的表</a:t>
            </a:r>
            <a:r>
              <a:rPr lang="en-US" dirty="0" smtClean="0"/>
              <a:t>.</a:t>
            </a:r>
          </a:p>
          <a:p>
            <a:pPr>
              <a:buNone/>
            </a:pPr>
            <a:endParaRPr lang="en-US" dirty="0"/>
          </a:p>
          <a:p>
            <a:pPr marL="0" indent="0">
              <a:buNone/>
            </a:pPr>
            <a:r>
              <a:rPr dirty="0"/>
              <a:t>例如：</a:t>
            </a:r>
          </a:p>
          <a:p>
            <a:pPr>
              <a:buNone/>
            </a:pPr>
            <a:r>
              <a:rPr lang="en-US" altLang="zh-CN" dirty="0"/>
              <a:t>select count(*)  from </a:t>
            </a:r>
            <a:r>
              <a:rPr lang="en-US" altLang="zh-CN" dirty="0" err="1"/>
              <a:t>pts_work_centers</a:t>
            </a:r>
            <a:r>
              <a:rPr lang="en-US" altLang="zh-CN" dirty="0"/>
              <a:t> t  where </a:t>
            </a:r>
            <a:r>
              <a:rPr lang="en-US" altLang="zh-CN" dirty="0" err="1"/>
              <a:t>t.organization_id</a:t>
            </a:r>
            <a:r>
              <a:rPr lang="en-US" altLang="zh-CN" dirty="0"/>
              <a:t> = 85</a:t>
            </a:r>
          </a:p>
          <a:p>
            <a:pPr>
              <a:buNone/>
            </a:pPr>
            <a:r>
              <a:rPr lang="en-US" altLang="zh-CN" dirty="0"/>
              <a:t> and </a:t>
            </a:r>
            <a:r>
              <a:rPr lang="en-US" altLang="zh-CN" dirty="0" err="1"/>
              <a:t>t.work_center_name</a:t>
            </a:r>
            <a:r>
              <a:rPr lang="en-US" altLang="zh-CN" dirty="0"/>
              <a:t> like '%</a:t>
            </a:r>
            <a:r>
              <a:rPr dirty="0"/>
              <a:t>硫化</a:t>
            </a:r>
            <a:r>
              <a:rPr lang="en-US" altLang="zh-CN" dirty="0"/>
              <a:t>%';</a:t>
            </a:r>
          </a:p>
          <a:p>
            <a:pPr>
              <a:buNone/>
            </a:pPr>
            <a:r>
              <a:rPr lang="en-US" altLang="zh-CN" dirty="0"/>
              <a:t>select count(*)  from </a:t>
            </a:r>
            <a:r>
              <a:rPr lang="en-US" altLang="zh-CN" dirty="0" err="1"/>
              <a:t>pts_work_centers</a:t>
            </a:r>
            <a:r>
              <a:rPr lang="en-US" altLang="zh-CN" dirty="0"/>
              <a:t> t  where </a:t>
            </a:r>
            <a:r>
              <a:rPr lang="en-US" altLang="zh-CN" dirty="0" err="1"/>
              <a:t>t.organization_id</a:t>
            </a:r>
            <a:r>
              <a:rPr lang="en-US" altLang="zh-CN" dirty="0"/>
              <a:t> = 86</a:t>
            </a:r>
          </a:p>
          <a:p>
            <a:pPr>
              <a:buNone/>
            </a:pPr>
            <a:r>
              <a:rPr lang="en-US" altLang="zh-CN" dirty="0"/>
              <a:t> and </a:t>
            </a:r>
            <a:r>
              <a:rPr lang="en-US" altLang="zh-CN" dirty="0" err="1"/>
              <a:t>t.work_center_name</a:t>
            </a:r>
            <a:r>
              <a:rPr lang="en-US" altLang="zh-CN" dirty="0"/>
              <a:t> like '%</a:t>
            </a:r>
            <a:r>
              <a:rPr dirty="0"/>
              <a:t>硫化</a:t>
            </a:r>
            <a:r>
              <a:rPr lang="en-US" altLang="zh-CN" dirty="0"/>
              <a:t>%';</a:t>
            </a:r>
            <a:endParaRPr dirty="0"/>
          </a:p>
          <a:p>
            <a:pPr>
              <a:buNone/>
            </a:pPr>
            <a:endParaRPr dirty="0"/>
          </a:p>
          <a:p>
            <a:pPr>
              <a:buNone/>
            </a:pPr>
            <a:r>
              <a:rPr dirty="0"/>
              <a:t>用</a:t>
            </a:r>
            <a:r>
              <a:rPr lang="en-US" dirty="0"/>
              <a:t>decode</a:t>
            </a:r>
            <a:r>
              <a:rPr dirty="0"/>
              <a:t>可以写成：</a:t>
            </a:r>
          </a:p>
          <a:p>
            <a:pPr>
              <a:buNone/>
            </a:pPr>
            <a:r>
              <a:rPr lang="en-US" altLang="zh-CN" dirty="0"/>
              <a:t>select count(decode(t.organization_id,85,'X')),</a:t>
            </a:r>
          </a:p>
          <a:p>
            <a:pPr>
              <a:buNone/>
            </a:pPr>
            <a:r>
              <a:rPr lang="en-US" altLang="zh-CN" dirty="0"/>
              <a:t>       count(decode(t.organization_id,86,'X'))</a:t>
            </a:r>
          </a:p>
          <a:p>
            <a:pPr>
              <a:buNone/>
            </a:pPr>
            <a:r>
              <a:rPr lang="en-US" altLang="zh-CN" dirty="0"/>
              <a:t>     from </a:t>
            </a:r>
            <a:r>
              <a:rPr lang="en-US" altLang="zh-CN" dirty="0" err="1"/>
              <a:t>pts_work_centers</a:t>
            </a:r>
            <a:r>
              <a:rPr lang="en-US" altLang="zh-CN" dirty="0"/>
              <a:t> t</a:t>
            </a:r>
          </a:p>
          <a:p>
            <a:pPr>
              <a:buNone/>
            </a:pPr>
            <a:r>
              <a:rPr lang="en-US" altLang="zh-CN" dirty="0"/>
              <a:t>    where </a:t>
            </a:r>
            <a:r>
              <a:rPr lang="en-US" altLang="zh-CN" dirty="0" err="1"/>
              <a:t>t.work_center_name</a:t>
            </a:r>
            <a:r>
              <a:rPr lang="en-US" altLang="zh-CN" dirty="0"/>
              <a:t> like '%</a:t>
            </a:r>
            <a:r>
              <a:rPr dirty="0"/>
              <a:t>硫化</a:t>
            </a:r>
            <a:r>
              <a:rPr lang="en-US" altLang="zh-CN" dirty="0"/>
              <a:t>%';</a:t>
            </a:r>
            <a:endParaRPr dirty="0"/>
          </a:p>
          <a:p>
            <a:pPr>
              <a:buNone/>
            </a:pPr>
            <a:endParaRPr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29</a:t>
            </a:fld>
            <a:endParaRPr lang="en-GB"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引言</a:t>
            </a:r>
            <a:endParaRPr lang="zh-CN" altLang="en-US" dirty="0"/>
          </a:p>
        </p:txBody>
      </p:sp>
      <p:sp>
        <p:nvSpPr>
          <p:cNvPr id="3" name="内容占位符 2"/>
          <p:cNvSpPr>
            <a:spLocks noGrp="1"/>
          </p:cNvSpPr>
          <p:nvPr>
            <p:ph idx="1"/>
          </p:nvPr>
        </p:nvSpPr>
        <p:spPr/>
        <p:txBody>
          <a:bodyPr/>
          <a:lstStyle/>
          <a:p>
            <a:r>
              <a:rPr lang="en-US" altLang="zh-CN" kern="1200" dirty="0" smtClean="0">
                <a:latin typeface="+mn-ea"/>
                <a:ea typeface="+mn-ea"/>
              </a:rPr>
              <a:t>Oracle</a:t>
            </a:r>
            <a:r>
              <a:rPr kern="1200" dirty="0" smtClean="0">
                <a:latin typeface="+mn-ea"/>
                <a:ea typeface="+mn-ea"/>
              </a:rPr>
              <a:t>数据库系统的优化就是有目的地调整组件以增加吞吐量，减少响应时间本文主要从两个方面一</a:t>
            </a:r>
            <a:r>
              <a:rPr lang="en-US" altLang="zh-CN" kern="1200" dirty="0" smtClean="0">
                <a:latin typeface="+mn-ea"/>
                <a:ea typeface="+mn-ea"/>
              </a:rPr>
              <a:t>Oracle</a:t>
            </a:r>
            <a:r>
              <a:rPr kern="1200" dirty="0" smtClean="0">
                <a:latin typeface="+mn-ea"/>
                <a:ea typeface="+mn-ea"/>
              </a:rPr>
              <a:t>实例优化和</a:t>
            </a:r>
            <a:r>
              <a:rPr lang="en-US" altLang="zh-CN" kern="1200" dirty="0" smtClean="0">
                <a:latin typeface="+mn-ea"/>
                <a:ea typeface="+mn-ea"/>
              </a:rPr>
              <a:t>SQL</a:t>
            </a:r>
            <a:r>
              <a:rPr kern="1200" dirty="0">
                <a:latin typeface="+mn-ea"/>
                <a:ea typeface="+mn-ea"/>
              </a:rPr>
              <a:t>语句优化</a:t>
            </a:r>
            <a:r>
              <a:rPr kern="1200" dirty="0" smtClean="0">
                <a:latin typeface="+mn-ea"/>
                <a:ea typeface="+mn-ea"/>
              </a:rPr>
              <a:t>．</a:t>
            </a:r>
            <a:endParaRPr lang="en-US" kern="1200" dirty="0" smtClean="0">
              <a:latin typeface="+mn-ea"/>
              <a:ea typeface="+mn-ea"/>
            </a:endParaRPr>
          </a:p>
          <a:p>
            <a:r>
              <a:rPr kern="1200" dirty="0" smtClean="0">
                <a:latin typeface="+mn-ea"/>
                <a:ea typeface="+mn-ea"/>
              </a:rPr>
              <a:t>结合</a:t>
            </a:r>
            <a:r>
              <a:rPr lang="en-US" altLang="zh-CN" kern="1200" dirty="0" smtClean="0">
                <a:latin typeface="+mn-ea"/>
                <a:ea typeface="+mn-ea"/>
              </a:rPr>
              <a:t>Oracle</a:t>
            </a:r>
            <a:r>
              <a:rPr kern="1200" dirty="0" smtClean="0">
                <a:latin typeface="+mn-ea"/>
                <a:ea typeface="+mn-ea"/>
              </a:rPr>
              <a:t>数据库</a:t>
            </a:r>
            <a:r>
              <a:rPr lang="en-US" altLang="zh-CN" kern="1200" dirty="0" err="1" smtClean="0">
                <a:latin typeface="+mn-ea"/>
                <a:ea typeface="+mn-ea"/>
              </a:rPr>
              <a:t>lOg</a:t>
            </a:r>
            <a:r>
              <a:rPr kern="1200" dirty="0" smtClean="0">
                <a:latin typeface="+mn-ea"/>
                <a:ea typeface="+mn-ea"/>
              </a:rPr>
              <a:t>中新增的特性．对性能优化技术进行研究．详细探讨</a:t>
            </a:r>
            <a:r>
              <a:rPr lang="en-US" altLang="zh-CN" kern="1200" dirty="0" smtClean="0">
                <a:latin typeface="+mn-ea"/>
                <a:ea typeface="+mn-ea"/>
              </a:rPr>
              <a:t>Oracle</a:t>
            </a:r>
            <a:r>
              <a:rPr kern="1200" dirty="0" smtClean="0">
                <a:latin typeface="+mn-ea"/>
                <a:ea typeface="+mn-ea"/>
              </a:rPr>
              <a:t>性能优化策略。</a:t>
            </a:r>
            <a:endParaRPr lang="zh-CN" altLang="en-US" kern="1200" dirty="0">
              <a:latin typeface="+mn-ea"/>
              <a:ea typeface="+mn-ea"/>
            </a:endParaRPr>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a:t>
            </a:fld>
            <a:endParaRPr lang="en-GB"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整合简单、无关联的数据库访问</a:t>
            </a:r>
            <a:endParaRPr lang="zh-CN" altLang="en-US" dirty="0"/>
          </a:p>
        </p:txBody>
      </p:sp>
      <p:sp>
        <p:nvSpPr>
          <p:cNvPr id="3" name="内容占位符 2"/>
          <p:cNvSpPr>
            <a:spLocks noGrp="1"/>
          </p:cNvSpPr>
          <p:nvPr>
            <p:ph idx="1"/>
          </p:nvPr>
        </p:nvSpPr>
        <p:spPr/>
        <p:txBody>
          <a:bodyPr/>
          <a:lstStyle/>
          <a:p>
            <a:pPr>
              <a:buNone/>
            </a:pPr>
            <a:r>
              <a:rPr dirty="0"/>
              <a:t>如果你有几个简单的数据库查询语句</a:t>
            </a:r>
            <a:r>
              <a:rPr lang="en-US" dirty="0"/>
              <a:t>,</a:t>
            </a:r>
            <a:r>
              <a:rPr dirty="0"/>
              <a:t>你可以把它们整合到一个查询中</a:t>
            </a:r>
            <a:r>
              <a:rPr lang="en-US" dirty="0"/>
              <a:t>(</a:t>
            </a:r>
            <a:r>
              <a:rPr dirty="0"/>
              <a:t>即使它们之间没有关系</a:t>
            </a:r>
            <a:r>
              <a:rPr lang="en-US" dirty="0" smtClean="0"/>
              <a:t>)</a:t>
            </a:r>
            <a:r>
              <a:rPr dirty="0" smtClean="0"/>
              <a:t>，减少访问数据库的次数。</a:t>
            </a:r>
            <a:endParaRPr lang="en-US" dirty="0" smtClean="0"/>
          </a:p>
          <a:p>
            <a:pPr>
              <a:buNone/>
            </a:pPr>
            <a:r>
              <a:rPr lang="en-US" dirty="0"/>
              <a:t>SELECT NAME </a:t>
            </a:r>
            <a:r>
              <a:rPr lang="en-US" dirty="0" smtClean="0"/>
              <a:t>FROM </a:t>
            </a:r>
            <a:r>
              <a:rPr lang="en-US" dirty="0"/>
              <a:t>EMP </a:t>
            </a:r>
            <a:r>
              <a:rPr lang="en-US" dirty="0" smtClean="0"/>
              <a:t>WHERE </a:t>
            </a:r>
            <a:r>
              <a:rPr lang="en-US" dirty="0"/>
              <a:t>EMP_NO = </a:t>
            </a:r>
            <a:r>
              <a:rPr lang="en-US" dirty="0" smtClean="0"/>
              <a:t>1234;</a:t>
            </a:r>
          </a:p>
          <a:p>
            <a:pPr>
              <a:buNone/>
            </a:pPr>
            <a:r>
              <a:rPr lang="en-US" dirty="0" smtClean="0"/>
              <a:t>SELECT </a:t>
            </a:r>
            <a:r>
              <a:rPr lang="en-US" dirty="0"/>
              <a:t>NAME </a:t>
            </a:r>
            <a:r>
              <a:rPr lang="en-US" dirty="0" smtClean="0"/>
              <a:t>FROM DPT WHERE </a:t>
            </a:r>
            <a:r>
              <a:rPr lang="en-US" dirty="0"/>
              <a:t>DPT_NO = 10 ;</a:t>
            </a:r>
            <a:endParaRPr dirty="0"/>
          </a:p>
          <a:p>
            <a:pPr>
              <a:buNone/>
            </a:pPr>
            <a:r>
              <a:rPr lang="en-US" dirty="0" smtClean="0"/>
              <a:t>SELECT </a:t>
            </a:r>
            <a:r>
              <a:rPr lang="en-US" dirty="0"/>
              <a:t>NAME </a:t>
            </a:r>
            <a:r>
              <a:rPr lang="en-US" dirty="0" smtClean="0"/>
              <a:t>FROM CAT WHERE </a:t>
            </a:r>
            <a:r>
              <a:rPr lang="en-US" dirty="0"/>
              <a:t>CAT_TYPE = ‘RD’;</a:t>
            </a:r>
            <a:endParaRPr dirty="0"/>
          </a:p>
          <a:p>
            <a:pPr>
              <a:buNone/>
            </a:pPr>
            <a:r>
              <a:rPr lang="en-US" dirty="0"/>
              <a:t> </a:t>
            </a:r>
            <a:endParaRPr dirty="0"/>
          </a:p>
          <a:p>
            <a:pPr>
              <a:buNone/>
            </a:pPr>
            <a:r>
              <a:rPr dirty="0"/>
              <a:t>上面的</a:t>
            </a:r>
            <a:r>
              <a:rPr lang="en-US" dirty="0"/>
              <a:t>3</a:t>
            </a:r>
            <a:r>
              <a:rPr dirty="0"/>
              <a:t>个查询可以被合并成一个</a:t>
            </a:r>
            <a:r>
              <a:rPr lang="en-US" dirty="0"/>
              <a:t>:</a:t>
            </a:r>
            <a:endParaRPr dirty="0"/>
          </a:p>
          <a:p>
            <a:pPr>
              <a:buNone/>
            </a:pPr>
            <a:r>
              <a:rPr lang="en-US" dirty="0"/>
              <a:t> </a:t>
            </a:r>
            <a:endParaRPr dirty="0"/>
          </a:p>
          <a:p>
            <a:pPr>
              <a:buNone/>
            </a:pPr>
            <a:r>
              <a:rPr lang="en-US" dirty="0"/>
              <a:t>SELECT E.NAME , D.NAME , C.NAME</a:t>
            </a:r>
            <a:endParaRPr dirty="0"/>
          </a:p>
          <a:p>
            <a:pPr>
              <a:buNone/>
            </a:pPr>
            <a:r>
              <a:rPr lang="en-US" dirty="0"/>
              <a:t>FROM CAT C , DPT D , EMP E,DUAL X</a:t>
            </a:r>
            <a:endParaRPr dirty="0"/>
          </a:p>
          <a:p>
            <a:pPr>
              <a:buNone/>
            </a:pPr>
            <a:r>
              <a:rPr lang="en-US" dirty="0"/>
              <a:t>WHERE NVL(‘X’,X.DUMMY) = NVL(‘X’,E.ROWID(+))</a:t>
            </a:r>
            <a:endParaRPr dirty="0"/>
          </a:p>
          <a:p>
            <a:pPr>
              <a:buNone/>
            </a:pPr>
            <a:r>
              <a:rPr lang="en-US" dirty="0"/>
              <a:t>AND NVL(‘X’,X.DUMMY) = NVL(‘X’,D.ROWID(+))</a:t>
            </a:r>
            <a:endParaRPr dirty="0"/>
          </a:p>
          <a:p>
            <a:pPr>
              <a:buNone/>
            </a:pPr>
            <a:r>
              <a:rPr lang="en-US" dirty="0"/>
              <a:t>AND NVL(‘X’,X.DUMMY) = NVL(‘X’,C.ROWID(+))</a:t>
            </a:r>
            <a:endParaRPr dirty="0"/>
          </a:p>
          <a:p>
            <a:pPr>
              <a:buNone/>
            </a:pPr>
            <a:r>
              <a:rPr lang="en-US" dirty="0"/>
              <a:t>AND E.EMP_NO(+) = 1234</a:t>
            </a:r>
            <a:endParaRPr dirty="0"/>
          </a:p>
          <a:p>
            <a:pPr>
              <a:buNone/>
            </a:pPr>
            <a:r>
              <a:rPr lang="en-US" dirty="0"/>
              <a:t>AND D.DEPT_NO(+) = 10</a:t>
            </a:r>
            <a:endParaRPr dirty="0"/>
          </a:p>
          <a:p>
            <a:pPr>
              <a:buNone/>
            </a:pPr>
            <a:r>
              <a:rPr lang="en-US" dirty="0"/>
              <a:t>AND C.CAT_TYPE(+) = ‘RD’;</a:t>
            </a:r>
            <a:endParaRPr dirty="0"/>
          </a:p>
          <a:p>
            <a:pPr>
              <a:buNone/>
            </a:pPr>
            <a:r>
              <a:rPr lang="en-US" dirty="0"/>
              <a:t> </a:t>
            </a:r>
            <a:endParaRPr dirty="0"/>
          </a:p>
          <a:p>
            <a:pPr>
              <a:buNone/>
            </a:pPr>
            <a:r>
              <a:rPr lang="en-US" b="1" dirty="0" smtClean="0"/>
              <a:t>(</a:t>
            </a:r>
            <a:r>
              <a:rPr b="1" dirty="0" smtClean="0"/>
              <a:t>虽然采取这种方法</a:t>
            </a:r>
            <a:r>
              <a:rPr lang="en-US" b="1" dirty="0"/>
              <a:t>,</a:t>
            </a:r>
            <a:r>
              <a:rPr b="1" dirty="0"/>
              <a:t>效率得到提高</a:t>
            </a:r>
            <a:r>
              <a:rPr lang="en-US" b="1" dirty="0"/>
              <a:t>,</a:t>
            </a:r>
            <a:r>
              <a:rPr b="1" dirty="0"/>
              <a:t>但是程序的可读性大大降低</a:t>
            </a:r>
            <a:r>
              <a:rPr lang="en-US" b="1" dirty="0"/>
              <a:t>,</a:t>
            </a:r>
            <a:r>
              <a:rPr b="1" dirty="0"/>
              <a:t>所以读者 还是要权衡之间的利弊</a:t>
            </a:r>
            <a:r>
              <a:rPr lang="en-US" b="1" dirty="0"/>
              <a:t>)</a:t>
            </a:r>
            <a:endParaRPr dirty="0"/>
          </a:p>
          <a:p>
            <a:pPr>
              <a:buNone/>
            </a:pPr>
            <a:endParaRPr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30</a:t>
            </a:fld>
            <a:endParaRPr lang="en-GB"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删除重复记录</a:t>
            </a:r>
            <a:endParaRPr lang="zh-CN" altLang="en-US" dirty="0"/>
          </a:p>
        </p:txBody>
      </p:sp>
      <p:sp>
        <p:nvSpPr>
          <p:cNvPr id="3" name="内容占位符 2"/>
          <p:cNvSpPr>
            <a:spLocks noGrp="1"/>
          </p:cNvSpPr>
          <p:nvPr>
            <p:ph idx="1"/>
          </p:nvPr>
        </p:nvSpPr>
        <p:spPr/>
        <p:txBody>
          <a:bodyPr/>
          <a:lstStyle/>
          <a:p>
            <a:pPr>
              <a:buNone/>
            </a:pPr>
            <a:r>
              <a:rPr dirty="0"/>
              <a:t>最高效的删除重复记录方法</a:t>
            </a:r>
            <a:r>
              <a:rPr lang="en-US" dirty="0"/>
              <a:t> ( </a:t>
            </a:r>
            <a:r>
              <a:rPr dirty="0"/>
              <a:t>因为使用了</a:t>
            </a:r>
            <a:r>
              <a:rPr lang="en-US" dirty="0"/>
              <a:t>ROWID</a:t>
            </a:r>
            <a:r>
              <a:rPr lang="en-US" dirty="0" smtClean="0"/>
              <a:t>)</a:t>
            </a:r>
            <a:r>
              <a:rPr dirty="0" smtClean="0"/>
              <a:t>。</a:t>
            </a:r>
            <a:endParaRPr lang="en-US" dirty="0" smtClean="0"/>
          </a:p>
          <a:p>
            <a:pPr>
              <a:buNone/>
            </a:pPr>
            <a:endParaRPr lang="en-US" dirty="0"/>
          </a:p>
          <a:p>
            <a:pPr>
              <a:buNone/>
            </a:pPr>
            <a:r>
              <a:rPr lang="en-US" dirty="0"/>
              <a:t>DELETE FROM EMP E</a:t>
            </a:r>
            <a:endParaRPr dirty="0"/>
          </a:p>
          <a:p>
            <a:pPr>
              <a:buNone/>
            </a:pPr>
            <a:r>
              <a:rPr lang="en-US" dirty="0"/>
              <a:t>WHERE E.ROWID &gt; (SELECT MIN(X.ROWID) </a:t>
            </a:r>
            <a:endParaRPr dirty="0"/>
          </a:p>
          <a:p>
            <a:pPr>
              <a:buNone/>
            </a:pPr>
            <a:r>
              <a:rPr lang="en-US" dirty="0" smtClean="0"/>
              <a:t>                 </a:t>
            </a:r>
            <a:r>
              <a:rPr lang="en-US" dirty="0"/>
              <a:t>FROM EMP X</a:t>
            </a:r>
            <a:endParaRPr dirty="0"/>
          </a:p>
          <a:p>
            <a:pPr>
              <a:buNone/>
            </a:pPr>
            <a:r>
              <a:rPr lang="en-US" dirty="0"/>
              <a:t>                   WHERE X.EMP_NO = E.EMP_NO);</a:t>
            </a:r>
            <a:endParaRPr dirty="0"/>
          </a:p>
          <a:p>
            <a:pPr>
              <a:buNone/>
            </a:pPr>
            <a:endParaRPr lang="en-US" dirty="0" smtClean="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31</a:t>
            </a:fld>
            <a:endParaRPr lang="en-GB"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a:t>
            </a:r>
            <a:r>
              <a:rPr lang="en-US" dirty="0" smtClean="0"/>
              <a:t>TRUNCATE</a:t>
            </a:r>
            <a:r>
              <a:rPr lang="zh-CN" altLang="en-US" dirty="0" smtClean="0"/>
              <a:t>替代</a:t>
            </a:r>
            <a:r>
              <a:rPr lang="en-US" dirty="0" smtClean="0"/>
              <a:t>DELETE</a:t>
            </a:r>
            <a:endParaRPr lang="zh-CN" altLang="en-US" dirty="0"/>
          </a:p>
        </p:txBody>
      </p:sp>
      <p:sp>
        <p:nvSpPr>
          <p:cNvPr id="3" name="内容占位符 2"/>
          <p:cNvSpPr>
            <a:spLocks noGrp="1"/>
          </p:cNvSpPr>
          <p:nvPr>
            <p:ph idx="1"/>
          </p:nvPr>
        </p:nvSpPr>
        <p:spPr/>
        <p:txBody>
          <a:bodyPr/>
          <a:lstStyle/>
          <a:p>
            <a:pPr marL="0" indent="0">
              <a:buNone/>
            </a:pPr>
            <a:r>
              <a:rPr dirty="0"/>
              <a:t>当删除表中的记录时</a:t>
            </a:r>
            <a:r>
              <a:rPr lang="en-US" dirty="0"/>
              <a:t>,</a:t>
            </a:r>
            <a:r>
              <a:rPr dirty="0"/>
              <a:t>在通常情况下</a:t>
            </a:r>
            <a:r>
              <a:rPr lang="en-US" dirty="0"/>
              <a:t>, </a:t>
            </a:r>
            <a:r>
              <a:rPr dirty="0"/>
              <a:t>回滚段</a:t>
            </a:r>
            <a:r>
              <a:rPr lang="en-US" dirty="0"/>
              <a:t>(rollback segments ) </a:t>
            </a:r>
            <a:r>
              <a:rPr dirty="0"/>
              <a:t>用来存放可以被恢复的信息</a:t>
            </a:r>
            <a:r>
              <a:rPr lang="en-US" dirty="0"/>
              <a:t>. </a:t>
            </a:r>
            <a:r>
              <a:rPr dirty="0" smtClean="0"/>
              <a:t>如果你没有</a:t>
            </a:r>
            <a:r>
              <a:rPr lang="en-US" dirty="0" smtClean="0"/>
              <a:t>COMMIT</a:t>
            </a:r>
            <a:r>
              <a:rPr dirty="0"/>
              <a:t>事务</a:t>
            </a:r>
            <a:r>
              <a:rPr lang="en-US" dirty="0"/>
              <a:t>,ORACLE</a:t>
            </a:r>
            <a:r>
              <a:rPr dirty="0"/>
              <a:t>会将数据恢复到删除之前的状态</a:t>
            </a:r>
            <a:r>
              <a:rPr lang="en-US" dirty="0"/>
              <a:t>(</a:t>
            </a:r>
            <a:r>
              <a:rPr dirty="0" smtClean="0"/>
              <a:t>准确地说是恢复到执行删除命令之前的状况</a:t>
            </a:r>
            <a:r>
              <a:rPr lang="en-US" dirty="0"/>
              <a:t>)</a:t>
            </a:r>
            <a:endParaRPr dirty="0"/>
          </a:p>
          <a:p>
            <a:pPr>
              <a:buNone/>
            </a:pPr>
            <a:r>
              <a:rPr lang="en-US" dirty="0"/>
              <a:t> </a:t>
            </a:r>
            <a:endParaRPr dirty="0"/>
          </a:p>
          <a:p>
            <a:pPr marL="0" indent="0">
              <a:buNone/>
            </a:pPr>
            <a:r>
              <a:rPr dirty="0"/>
              <a:t>而当运用</a:t>
            </a:r>
            <a:r>
              <a:rPr lang="en-US" dirty="0"/>
              <a:t>TRUNCATE</a:t>
            </a:r>
            <a:r>
              <a:rPr dirty="0"/>
              <a:t>时</a:t>
            </a:r>
            <a:r>
              <a:rPr lang="en-US" dirty="0"/>
              <a:t>, </a:t>
            </a:r>
            <a:r>
              <a:rPr dirty="0"/>
              <a:t>回滚段不再存放任何可被恢复的信息</a:t>
            </a:r>
            <a:r>
              <a:rPr lang="en-US" dirty="0"/>
              <a:t>.</a:t>
            </a:r>
            <a:r>
              <a:rPr dirty="0"/>
              <a:t>当命令运行后</a:t>
            </a:r>
            <a:r>
              <a:rPr lang="en-US" dirty="0"/>
              <a:t>,</a:t>
            </a:r>
            <a:r>
              <a:rPr dirty="0"/>
              <a:t>数据不能被恢复</a:t>
            </a:r>
            <a:r>
              <a:rPr lang="en-US" dirty="0"/>
              <a:t>.</a:t>
            </a:r>
            <a:r>
              <a:rPr dirty="0"/>
              <a:t>因此很少的资源被调用</a:t>
            </a:r>
            <a:r>
              <a:rPr lang="en-US" dirty="0"/>
              <a:t>,</a:t>
            </a:r>
            <a:r>
              <a:rPr dirty="0"/>
              <a:t>执行时间也会很短</a:t>
            </a:r>
            <a:r>
              <a:rPr lang="en-US" dirty="0"/>
              <a:t>.</a:t>
            </a:r>
            <a:endParaRPr dirty="0"/>
          </a:p>
          <a:p>
            <a:pPr>
              <a:buNone/>
            </a:pPr>
            <a:r>
              <a:rPr lang="en-US" dirty="0"/>
              <a:t> </a:t>
            </a:r>
            <a:endParaRPr dirty="0"/>
          </a:p>
          <a:p>
            <a:pPr>
              <a:buNone/>
            </a:pPr>
            <a:r>
              <a:rPr lang="en-US" b="1" dirty="0" smtClean="0"/>
              <a:t>( </a:t>
            </a:r>
            <a:r>
              <a:rPr lang="en-US" b="1" dirty="0"/>
              <a:t>TRUNCATE</a:t>
            </a:r>
            <a:r>
              <a:rPr b="1" dirty="0"/>
              <a:t>只在删除全表适用</a:t>
            </a:r>
            <a:r>
              <a:rPr lang="en-US" b="1" dirty="0"/>
              <a:t>,TRUNCATE</a:t>
            </a:r>
            <a:r>
              <a:rPr b="1" dirty="0"/>
              <a:t>是</a:t>
            </a:r>
            <a:r>
              <a:rPr lang="en-US" b="1" dirty="0"/>
              <a:t>DDL</a:t>
            </a:r>
            <a:r>
              <a:rPr b="1" dirty="0"/>
              <a:t>不是</a:t>
            </a:r>
            <a:r>
              <a:rPr lang="en-US" b="1" dirty="0"/>
              <a:t>DML</a:t>
            </a:r>
            <a:r>
              <a:rPr lang="en-US" b="1" dirty="0" smtClean="0"/>
              <a:t>)</a:t>
            </a:r>
          </a:p>
          <a:p>
            <a:pPr>
              <a:buNone/>
            </a:pPr>
            <a:endParaRPr lang="en-US" b="1" dirty="0"/>
          </a:p>
          <a:p>
            <a:pPr>
              <a:buNone/>
            </a:pPr>
            <a:endParaRPr lang="en-US" b="1" dirty="0" smtClean="0"/>
          </a:p>
          <a:p>
            <a:pPr>
              <a:buNone/>
            </a:pPr>
            <a:r>
              <a:rPr b="1" dirty="0" smtClean="0"/>
              <a:t>佳通条码系统清理</a:t>
            </a:r>
            <a:r>
              <a:rPr lang="en-US" b="1" dirty="0" smtClean="0"/>
              <a:t>OUTBOUND</a:t>
            </a:r>
            <a:r>
              <a:rPr b="1" dirty="0" smtClean="0"/>
              <a:t>表：</a:t>
            </a:r>
            <a:endParaRPr lang="en-US" b="1" dirty="0" smtClean="0"/>
          </a:p>
          <a:p>
            <a:pPr>
              <a:buNone/>
            </a:pPr>
            <a:r>
              <a:rPr lang="en-US" b="1" dirty="0" smtClean="0"/>
              <a:t>OUTBOUND</a:t>
            </a:r>
            <a:r>
              <a:rPr b="1" dirty="0" smtClean="0"/>
              <a:t>表访问量很高，对访问速度要求比较大，所以每年都需要清理某一年之前的所有数据，以提高性能。如果采用</a:t>
            </a:r>
            <a:r>
              <a:rPr lang="en-US" b="1" dirty="0" smtClean="0"/>
              <a:t>delete</a:t>
            </a:r>
            <a:r>
              <a:rPr b="1" dirty="0" smtClean="0"/>
              <a:t>的方式，数个小时都无法完成。</a:t>
            </a:r>
            <a:endParaRPr lang="en-US" b="1" dirty="0" smtClean="0"/>
          </a:p>
          <a:p>
            <a:pPr>
              <a:buNone/>
            </a:pPr>
            <a:r>
              <a:rPr lang="en-US" b="1" dirty="0" smtClean="0"/>
              <a:t>out</a:t>
            </a:r>
            <a:r>
              <a:rPr lang="en-US" altLang="zh-CN" b="1" dirty="0" smtClean="0"/>
              <a:t>bound</a:t>
            </a:r>
            <a:r>
              <a:rPr b="1" dirty="0" smtClean="0"/>
              <a:t>表根据</a:t>
            </a:r>
            <a:r>
              <a:rPr lang="en-US" b="1" dirty="0" err="1"/>
              <a:t>creation_date</a:t>
            </a:r>
            <a:r>
              <a:rPr b="1" dirty="0"/>
              <a:t>划分了很多分区表</a:t>
            </a:r>
            <a:r>
              <a:rPr b="1" dirty="0" smtClean="0"/>
              <a:t>，我们采用</a:t>
            </a:r>
            <a:r>
              <a:rPr lang="en-US" b="1" dirty="0" smtClean="0"/>
              <a:t>truncate</a:t>
            </a:r>
            <a:r>
              <a:rPr b="1" dirty="0" smtClean="0"/>
              <a:t>分区表的方式来删数据，几分钟就可以完成。</a:t>
            </a:r>
            <a:endParaRPr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32</a:t>
            </a:fld>
            <a:endParaRPr lang="en-GB"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尽量多使用</a:t>
            </a:r>
            <a:r>
              <a:rPr lang="en-US" dirty="0" smtClean="0"/>
              <a:t>COMMIT</a:t>
            </a:r>
            <a:endParaRPr lang="zh-CN" altLang="en-US" dirty="0"/>
          </a:p>
        </p:txBody>
      </p:sp>
      <p:sp>
        <p:nvSpPr>
          <p:cNvPr id="3" name="内容占位符 2"/>
          <p:cNvSpPr>
            <a:spLocks noGrp="1"/>
          </p:cNvSpPr>
          <p:nvPr>
            <p:ph idx="1"/>
          </p:nvPr>
        </p:nvSpPr>
        <p:spPr/>
        <p:txBody>
          <a:bodyPr/>
          <a:lstStyle/>
          <a:p>
            <a:pPr marL="0" indent="0">
              <a:buNone/>
            </a:pPr>
            <a:r>
              <a:rPr dirty="0"/>
              <a:t>只要有可能</a:t>
            </a:r>
            <a:r>
              <a:rPr lang="en-US" dirty="0"/>
              <a:t>,</a:t>
            </a:r>
            <a:r>
              <a:rPr dirty="0"/>
              <a:t>在程序中尽量多使用</a:t>
            </a:r>
            <a:r>
              <a:rPr lang="en-US" dirty="0"/>
              <a:t>COMMIT, </a:t>
            </a:r>
            <a:r>
              <a:rPr dirty="0"/>
              <a:t>这样程序的性能得到提高</a:t>
            </a:r>
            <a:r>
              <a:rPr lang="en-US" dirty="0"/>
              <a:t>,</a:t>
            </a:r>
            <a:r>
              <a:rPr dirty="0"/>
              <a:t>需求也会因为</a:t>
            </a:r>
            <a:r>
              <a:rPr lang="en-US" dirty="0"/>
              <a:t>COMMIT</a:t>
            </a:r>
            <a:r>
              <a:rPr dirty="0"/>
              <a:t>所释放的资源而减少</a:t>
            </a:r>
            <a:r>
              <a:rPr lang="en-US" dirty="0"/>
              <a:t>:</a:t>
            </a:r>
            <a:endParaRPr dirty="0"/>
          </a:p>
          <a:p>
            <a:pPr>
              <a:buNone/>
            </a:pPr>
            <a:r>
              <a:rPr lang="en-US" dirty="0"/>
              <a:t> COMMIT</a:t>
            </a:r>
            <a:r>
              <a:rPr dirty="0"/>
              <a:t>所释放的资源</a:t>
            </a:r>
            <a:r>
              <a:rPr lang="en-US" dirty="0"/>
              <a:t>:</a:t>
            </a:r>
            <a:endParaRPr dirty="0"/>
          </a:p>
          <a:p>
            <a:pPr>
              <a:buNone/>
            </a:pPr>
            <a:r>
              <a:rPr lang="en-US" dirty="0"/>
              <a:t>a.       </a:t>
            </a:r>
            <a:r>
              <a:rPr dirty="0"/>
              <a:t>回滚段上用于恢复数据的信息</a:t>
            </a:r>
            <a:r>
              <a:rPr lang="en-US" dirty="0"/>
              <a:t>.</a:t>
            </a:r>
            <a:endParaRPr dirty="0"/>
          </a:p>
          <a:p>
            <a:pPr>
              <a:buNone/>
            </a:pPr>
            <a:r>
              <a:rPr lang="en-US" dirty="0"/>
              <a:t>b.       </a:t>
            </a:r>
            <a:r>
              <a:rPr dirty="0"/>
              <a:t>被程序语句获得的锁</a:t>
            </a:r>
          </a:p>
          <a:p>
            <a:pPr>
              <a:buNone/>
            </a:pPr>
            <a:r>
              <a:rPr lang="en-US" dirty="0"/>
              <a:t>c.       redo log buffer </a:t>
            </a:r>
            <a:r>
              <a:rPr dirty="0"/>
              <a:t>中的空间</a:t>
            </a:r>
          </a:p>
          <a:p>
            <a:pPr>
              <a:buNone/>
            </a:pPr>
            <a:r>
              <a:rPr lang="en-US" dirty="0"/>
              <a:t>d.       ORACLE</a:t>
            </a:r>
            <a:r>
              <a:rPr dirty="0"/>
              <a:t>为管理上述</a:t>
            </a:r>
            <a:r>
              <a:rPr lang="en-US" dirty="0"/>
              <a:t>3</a:t>
            </a:r>
            <a:r>
              <a:rPr dirty="0"/>
              <a:t>种资源中的内部花费</a:t>
            </a:r>
          </a:p>
          <a:p>
            <a:pPr>
              <a:buNone/>
            </a:pPr>
            <a:r>
              <a:rPr lang="en-US" dirty="0"/>
              <a:t> </a:t>
            </a:r>
            <a:endParaRPr dirty="0"/>
          </a:p>
          <a:p>
            <a:pPr>
              <a:buNone/>
            </a:pPr>
            <a:r>
              <a:rPr lang="en-US" b="1" dirty="0" smtClean="0"/>
              <a:t>(</a:t>
            </a:r>
            <a:r>
              <a:rPr b="1" dirty="0" smtClean="0"/>
              <a:t>在使用</a:t>
            </a:r>
            <a:r>
              <a:rPr lang="en-US" b="1" dirty="0"/>
              <a:t>COMMIT</a:t>
            </a:r>
            <a:r>
              <a:rPr b="1" dirty="0"/>
              <a:t>时必须要注意到事务的完整性</a:t>
            </a:r>
            <a:r>
              <a:rPr lang="en-US" b="1" dirty="0"/>
              <a:t>,</a:t>
            </a:r>
            <a:r>
              <a:rPr b="1" dirty="0"/>
              <a:t>现实中效率和事务完整性往往是鱼和熊掌不可得兼</a:t>
            </a:r>
            <a:r>
              <a:rPr lang="en-US" b="1" dirty="0"/>
              <a: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33</a:t>
            </a:fld>
            <a:endParaRPr lang="en-GB"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计算记录条数</a:t>
            </a:r>
            <a:endParaRPr lang="zh-CN" altLang="en-US" dirty="0"/>
          </a:p>
        </p:txBody>
      </p:sp>
      <p:sp>
        <p:nvSpPr>
          <p:cNvPr id="3" name="内容占位符 2"/>
          <p:cNvSpPr>
            <a:spLocks noGrp="1"/>
          </p:cNvSpPr>
          <p:nvPr>
            <p:ph idx="1"/>
          </p:nvPr>
        </p:nvSpPr>
        <p:spPr/>
        <p:txBody>
          <a:bodyPr/>
          <a:lstStyle/>
          <a:p>
            <a:pPr marL="0" indent="0">
              <a:buNone/>
            </a:pPr>
            <a:r>
              <a:rPr dirty="0"/>
              <a:t>和一般的观点相反</a:t>
            </a:r>
            <a:r>
              <a:rPr lang="en-US" dirty="0"/>
              <a:t>, count(*) </a:t>
            </a:r>
            <a:r>
              <a:rPr dirty="0"/>
              <a:t>比</a:t>
            </a:r>
            <a:r>
              <a:rPr lang="en-US" dirty="0"/>
              <a:t>count(1)</a:t>
            </a:r>
            <a:r>
              <a:rPr dirty="0"/>
              <a:t>稍快</a:t>
            </a:r>
            <a:r>
              <a:rPr lang="en-US" dirty="0"/>
              <a:t> , </a:t>
            </a:r>
            <a:r>
              <a:rPr dirty="0"/>
              <a:t>当然如果可以通过索引检索</a:t>
            </a:r>
            <a:r>
              <a:rPr lang="en-US" dirty="0"/>
              <a:t>,</a:t>
            </a:r>
            <a:r>
              <a:rPr dirty="0"/>
              <a:t>对索引列的计数仍旧是最快的</a:t>
            </a:r>
            <a:r>
              <a:rPr lang="en-US" dirty="0"/>
              <a:t>. </a:t>
            </a:r>
            <a:r>
              <a:rPr dirty="0"/>
              <a:t>例如</a:t>
            </a:r>
            <a:r>
              <a:rPr lang="en-US" dirty="0"/>
              <a:t> COUNT(EMPNO)</a:t>
            </a:r>
            <a:endParaRPr dirty="0"/>
          </a:p>
          <a:p>
            <a:pPr>
              <a:buNone/>
            </a:pPr>
            <a:endParaRPr dirty="0"/>
          </a:p>
          <a:p>
            <a:pPr>
              <a:buNone/>
            </a:pPr>
            <a:r>
              <a:rPr lang="en-US" b="1" dirty="0" smtClean="0"/>
              <a:t>(</a:t>
            </a:r>
            <a:r>
              <a:rPr b="1" dirty="0" smtClean="0"/>
              <a:t>通过实际的测试</a:t>
            </a:r>
            <a:r>
              <a:rPr lang="en-US" b="1" dirty="0"/>
              <a:t>,</a:t>
            </a:r>
            <a:r>
              <a:rPr b="1" dirty="0"/>
              <a:t>上述三种方法并没有显著的性能差别</a:t>
            </a:r>
            <a:r>
              <a:rPr lang="en-US" b="1" dirty="0"/>
              <a: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34</a:t>
            </a:fld>
            <a:endParaRPr lang="en-GB"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a:t>
            </a:r>
            <a:r>
              <a:rPr lang="en-US" dirty="0" smtClean="0"/>
              <a:t>Where</a:t>
            </a:r>
            <a:r>
              <a:rPr lang="zh-CN" altLang="en-US" dirty="0" smtClean="0"/>
              <a:t>子句替换</a:t>
            </a:r>
            <a:r>
              <a:rPr lang="en-US" dirty="0" smtClean="0"/>
              <a:t>HAVING</a:t>
            </a:r>
            <a:r>
              <a:rPr lang="zh-CN" altLang="en-US" dirty="0" smtClean="0"/>
              <a:t>子句</a:t>
            </a:r>
            <a:endParaRPr lang="zh-CN" altLang="en-US" dirty="0"/>
          </a:p>
        </p:txBody>
      </p:sp>
      <p:sp>
        <p:nvSpPr>
          <p:cNvPr id="3" name="内容占位符 2"/>
          <p:cNvSpPr>
            <a:spLocks noGrp="1"/>
          </p:cNvSpPr>
          <p:nvPr>
            <p:ph idx="1"/>
          </p:nvPr>
        </p:nvSpPr>
        <p:spPr/>
        <p:txBody>
          <a:bodyPr/>
          <a:lstStyle/>
          <a:p>
            <a:pPr marL="0" indent="0">
              <a:buNone/>
            </a:pPr>
            <a:r>
              <a:rPr dirty="0"/>
              <a:t>避免使用</a:t>
            </a:r>
            <a:r>
              <a:rPr lang="en-US" dirty="0"/>
              <a:t>HAVING</a:t>
            </a:r>
            <a:r>
              <a:rPr dirty="0"/>
              <a:t>子句</a:t>
            </a:r>
            <a:r>
              <a:rPr lang="en-US" dirty="0"/>
              <a:t>, HAVING </a:t>
            </a:r>
            <a:r>
              <a:rPr dirty="0"/>
              <a:t>只会在检索出所有记录之后才对结果集进行过滤</a:t>
            </a:r>
            <a:r>
              <a:rPr lang="en-US" dirty="0"/>
              <a:t>. </a:t>
            </a:r>
            <a:r>
              <a:rPr dirty="0"/>
              <a:t>这个处理需要排序</a:t>
            </a:r>
            <a:r>
              <a:rPr lang="en-US" dirty="0"/>
              <a:t>,</a:t>
            </a:r>
            <a:r>
              <a:rPr dirty="0"/>
              <a:t>总计等操作</a:t>
            </a:r>
            <a:r>
              <a:rPr lang="en-US" dirty="0"/>
              <a:t>. </a:t>
            </a:r>
            <a:r>
              <a:rPr dirty="0"/>
              <a:t>如果能通过</a:t>
            </a:r>
            <a:r>
              <a:rPr lang="en-US" dirty="0"/>
              <a:t>WHERE</a:t>
            </a:r>
            <a:r>
              <a:rPr dirty="0"/>
              <a:t>子句限制记录的数目</a:t>
            </a:r>
            <a:r>
              <a:rPr lang="en-US" dirty="0"/>
              <a:t>,</a:t>
            </a:r>
            <a:r>
              <a:rPr dirty="0"/>
              <a:t>那就能减少这方面的开销</a:t>
            </a:r>
            <a:r>
              <a:rPr lang="en-US" dirty="0" smtClean="0"/>
              <a:t>.</a:t>
            </a:r>
          </a:p>
          <a:p>
            <a:pPr marL="0" indent="0">
              <a:buNone/>
            </a:pPr>
            <a:endParaRPr lang="en-US" altLang="zh-CN" dirty="0"/>
          </a:p>
          <a:p>
            <a:pPr marL="0" indent="0">
              <a:buNone/>
            </a:pPr>
            <a:r>
              <a:rPr dirty="0" smtClean="0"/>
              <a:t>低效：</a:t>
            </a:r>
            <a:endParaRPr lang="en-US" dirty="0" smtClean="0"/>
          </a:p>
          <a:p>
            <a:pPr>
              <a:buNone/>
            </a:pPr>
            <a:r>
              <a:rPr lang="en-US" altLang="zh-CN" dirty="0"/>
              <a:t>select </a:t>
            </a:r>
            <a:r>
              <a:rPr lang="en-US" altLang="zh-CN" dirty="0" err="1"/>
              <a:t>t.organization_id,count</a:t>
            </a:r>
            <a:r>
              <a:rPr lang="en-US" altLang="zh-CN" dirty="0"/>
              <a:t>(*)</a:t>
            </a:r>
          </a:p>
          <a:p>
            <a:pPr>
              <a:buNone/>
            </a:pPr>
            <a:r>
              <a:rPr lang="en-US" altLang="zh-CN" dirty="0"/>
              <a:t>  from </a:t>
            </a:r>
            <a:r>
              <a:rPr lang="en-US" altLang="zh-CN" dirty="0" err="1"/>
              <a:t>pts_work_centers</a:t>
            </a:r>
            <a:r>
              <a:rPr lang="en-US" altLang="zh-CN" dirty="0"/>
              <a:t> t</a:t>
            </a:r>
          </a:p>
          <a:p>
            <a:pPr>
              <a:buNone/>
            </a:pPr>
            <a:r>
              <a:rPr lang="en-US" altLang="zh-CN" dirty="0"/>
              <a:t> group by </a:t>
            </a:r>
            <a:r>
              <a:rPr lang="en-US" altLang="zh-CN" dirty="0" err="1"/>
              <a:t>t.organization_id</a:t>
            </a:r>
            <a:endParaRPr lang="en-US" altLang="zh-CN" dirty="0"/>
          </a:p>
          <a:p>
            <a:pPr>
              <a:buNone/>
            </a:pPr>
            <a:r>
              <a:rPr lang="en-US" altLang="zh-CN" dirty="0"/>
              <a:t> having </a:t>
            </a:r>
            <a:r>
              <a:rPr lang="en-US" altLang="zh-CN" dirty="0" err="1"/>
              <a:t>t.organization_id</a:t>
            </a:r>
            <a:r>
              <a:rPr lang="en-US" altLang="zh-CN" dirty="0"/>
              <a:t> not in(85,86</a:t>
            </a:r>
            <a:r>
              <a:rPr lang="en-US" altLang="zh-CN" dirty="0" smtClean="0"/>
              <a:t>);</a:t>
            </a:r>
          </a:p>
          <a:p>
            <a:pPr marL="0" indent="0">
              <a:buNone/>
            </a:pPr>
            <a:endParaRPr lang="en-US" b="1" dirty="0" smtClean="0"/>
          </a:p>
          <a:p>
            <a:pPr marL="0" indent="0">
              <a:buNone/>
            </a:pPr>
            <a:r>
              <a:rPr dirty="0" smtClean="0"/>
              <a:t>高效：</a:t>
            </a:r>
            <a:endParaRPr lang="en-US" dirty="0" smtClean="0"/>
          </a:p>
          <a:p>
            <a:pPr>
              <a:buNone/>
            </a:pPr>
            <a:r>
              <a:rPr lang="en-US" altLang="zh-CN" dirty="0"/>
              <a:t>select </a:t>
            </a:r>
            <a:r>
              <a:rPr lang="en-US" altLang="zh-CN" dirty="0" err="1"/>
              <a:t>t.organization_id,count</a:t>
            </a:r>
            <a:r>
              <a:rPr lang="en-US" altLang="zh-CN" dirty="0"/>
              <a:t>(*)</a:t>
            </a:r>
          </a:p>
          <a:p>
            <a:pPr>
              <a:buNone/>
            </a:pPr>
            <a:r>
              <a:rPr lang="en-US" altLang="zh-CN" dirty="0"/>
              <a:t>  from </a:t>
            </a:r>
            <a:r>
              <a:rPr lang="en-US" altLang="zh-CN" dirty="0" err="1"/>
              <a:t>pts_work_centers</a:t>
            </a:r>
            <a:r>
              <a:rPr lang="en-US" altLang="zh-CN" dirty="0"/>
              <a:t> t</a:t>
            </a:r>
          </a:p>
          <a:p>
            <a:pPr>
              <a:buNone/>
            </a:pPr>
            <a:r>
              <a:rPr lang="en-US" altLang="zh-CN" dirty="0"/>
              <a:t>  where </a:t>
            </a:r>
            <a:r>
              <a:rPr lang="en-US" altLang="zh-CN" dirty="0" err="1"/>
              <a:t>t.organization_id</a:t>
            </a:r>
            <a:r>
              <a:rPr lang="en-US" altLang="zh-CN" dirty="0"/>
              <a:t> not in(85,86)</a:t>
            </a:r>
          </a:p>
          <a:p>
            <a:pPr>
              <a:buNone/>
            </a:pPr>
            <a:r>
              <a:rPr lang="en-US" altLang="zh-CN" dirty="0"/>
              <a:t> group by </a:t>
            </a:r>
            <a:r>
              <a:rPr lang="en-US" altLang="zh-CN" dirty="0" err="1"/>
              <a:t>t.organization_id</a:t>
            </a:r>
            <a:endParaRPr lang="en-US" dirty="0"/>
          </a:p>
          <a:p>
            <a:pPr marL="0" indent="0">
              <a:buNone/>
            </a:pPr>
            <a:endParaRPr lang="en-US" dirty="0" smtClean="0"/>
          </a:p>
          <a:p>
            <a:pPr marL="0" indent="0">
              <a:buNone/>
            </a:pPr>
            <a:endParaRPr lang="en-US" b="1" dirty="0"/>
          </a:p>
          <a:p>
            <a:pPr marL="0" indent="0">
              <a:buNone/>
            </a:pPr>
            <a:r>
              <a:rPr lang="en-US" b="1" dirty="0" smtClean="0"/>
              <a:t>(HAVING </a:t>
            </a:r>
            <a:r>
              <a:rPr b="1" dirty="0"/>
              <a:t>中的条件一般用于对一些集合函数的比较</a:t>
            </a:r>
            <a:r>
              <a:rPr lang="en-US" b="1" dirty="0"/>
              <a:t>,</a:t>
            </a:r>
            <a:r>
              <a:rPr b="1" dirty="0"/>
              <a:t>如</a:t>
            </a:r>
            <a:r>
              <a:rPr lang="en-US" b="1" dirty="0"/>
              <a:t>COUNT() </a:t>
            </a:r>
            <a:r>
              <a:rPr b="1" dirty="0"/>
              <a:t>等等</a:t>
            </a:r>
            <a:r>
              <a:rPr lang="en-US" b="1" dirty="0"/>
              <a:t>. </a:t>
            </a:r>
            <a:r>
              <a:rPr b="1" dirty="0"/>
              <a:t>除此而外</a:t>
            </a:r>
            <a:r>
              <a:rPr lang="en-US" b="1" dirty="0"/>
              <a:t>,</a:t>
            </a:r>
            <a:r>
              <a:rPr b="1" dirty="0"/>
              <a:t>一般的条件应该写在</a:t>
            </a:r>
            <a:r>
              <a:rPr lang="en-US" b="1" dirty="0"/>
              <a:t>WHERE</a:t>
            </a:r>
            <a:r>
              <a:rPr b="1" dirty="0"/>
              <a:t>子句中</a:t>
            </a:r>
            <a:r>
              <a:rPr lang="en-US" b="1" dirty="0"/>
              <a:t>)</a:t>
            </a:r>
            <a:endParaRPr dirty="0"/>
          </a:p>
          <a:p>
            <a:pPr marL="0" indent="0">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35</a:t>
            </a:fld>
            <a:endParaRPr lang="en-GB"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减少对表的查询</a:t>
            </a:r>
            <a:endParaRPr lang="zh-CN" altLang="en-US" dirty="0"/>
          </a:p>
        </p:txBody>
      </p:sp>
      <p:sp>
        <p:nvSpPr>
          <p:cNvPr id="3" name="内容占位符 2"/>
          <p:cNvSpPr>
            <a:spLocks noGrp="1"/>
          </p:cNvSpPr>
          <p:nvPr>
            <p:ph idx="1"/>
          </p:nvPr>
        </p:nvSpPr>
        <p:spPr/>
        <p:txBody>
          <a:bodyPr/>
          <a:lstStyle/>
          <a:p>
            <a:pPr>
              <a:buNone/>
            </a:pPr>
            <a:r>
              <a:rPr dirty="0"/>
              <a:t>在含有子查询的</a:t>
            </a:r>
            <a:r>
              <a:rPr lang="en-US" dirty="0"/>
              <a:t>SQL</a:t>
            </a:r>
            <a:r>
              <a:rPr dirty="0"/>
              <a:t>语句中</a:t>
            </a:r>
            <a:r>
              <a:rPr lang="en-US" dirty="0"/>
              <a:t>,</a:t>
            </a:r>
            <a:r>
              <a:rPr dirty="0"/>
              <a:t>要特别注意减少对表的查询</a:t>
            </a:r>
            <a:r>
              <a:rPr lang="en-US" dirty="0" smtClean="0"/>
              <a:t>.</a:t>
            </a:r>
          </a:p>
          <a:p>
            <a:pPr>
              <a:buNone/>
            </a:pPr>
            <a:r>
              <a:rPr dirty="0"/>
              <a:t>例如</a:t>
            </a:r>
            <a:r>
              <a:rPr lang="en-US" dirty="0"/>
              <a:t>: </a:t>
            </a:r>
            <a:endParaRPr dirty="0"/>
          </a:p>
          <a:p>
            <a:pPr>
              <a:buNone/>
            </a:pPr>
            <a:r>
              <a:rPr lang="en-US" dirty="0"/>
              <a:t>     </a:t>
            </a:r>
            <a:r>
              <a:rPr dirty="0" smtClean="0"/>
              <a:t>低效</a:t>
            </a:r>
          </a:p>
          <a:p>
            <a:pPr>
              <a:buNone/>
            </a:pPr>
            <a:r>
              <a:rPr lang="en-US" dirty="0" smtClean="0"/>
              <a:t>         SELECT TAB_NAM  </a:t>
            </a:r>
            <a:r>
              <a:rPr lang="en-US" dirty="0"/>
              <a:t>FROM TABLES</a:t>
            </a:r>
            <a:endParaRPr dirty="0"/>
          </a:p>
          <a:p>
            <a:pPr>
              <a:buNone/>
            </a:pPr>
            <a:r>
              <a:rPr lang="en-US" dirty="0"/>
              <a:t>          WHERE TAB_NAME = ( SELECT TAB_NAME </a:t>
            </a:r>
            <a:r>
              <a:rPr lang="en-US" dirty="0" smtClean="0"/>
              <a:t>FROM TAB_COLUMNS WHERE </a:t>
            </a:r>
            <a:r>
              <a:rPr lang="en-US" dirty="0"/>
              <a:t>VERSION = 604)</a:t>
            </a:r>
            <a:endParaRPr dirty="0"/>
          </a:p>
          <a:p>
            <a:pPr>
              <a:buNone/>
            </a:pPr>
            <a:r>
              <a:rPr lang="en-US" dirty="0"/>
              <a:t>          AND</a:t>
            </a:r>
            <a:r>
              <a:rPr dirty="0"/>
              <a:t>　</a:t>
            </a:r>
            <a:r>
              <a:rPr lang="en-US" dirty="0"/>
              <a:t>DB_VER= ( SELECT DB_VER </a:t>
            </a:r>
            <a:r>
              <a:rPr lang="en-US" dirty="0" smtClean="0"/>
              <a:t> FROM TAB_COLUMNS WHERE </a:t>
            </a:r>
            <a:r>
              <a:rPr lang="en-US" dirty="0"/>
              <a:t>VERSION = 604)</a:t>
            </a:r>
            <a:endParaRPr dirty="0"/>
          </a:p>
          <a:p>
            <a:pPr>
              <a:buNone/>
            </a:pPr>
            <a:r>
              <a:rPr lang="en-US" dirty="0"/>
              <a:t> </a:t>
            </a:r>
            <a:endParaRPr dirty="0"/>
          </a:p>
          <a:p>
            <a:pPr>
              <a:buNone/>
            </a:pPr>
            <a:r>
              <a:rPr lang="en-US" dirty="0"/>
              <a:t>     </a:t>
            </a:r>
            <a:r>
              <a:rPr dirty="0"/>
              <a:t>高效</a:t>
            </a:r>
          </a:p>
          <a:p>
            <a:pPr>
              <a:buNone/>
            </a:pPr>
            <a:r>
              <a:rPr lang="en-US" dirty="0"/>
              <a:t>          SELECT </a:t>
            </a:r>
            <a:r>
              <a:rPr lang="en-US" dirty="0" smtClean="0"/>
              <a:t>TAB_NAME FROM </a:t>
            </a:r>
            <a:r>
              <a:rPr lang="en-US" dirty="0"/>
              <a:t>TABLES</a:t>
            </a:r>
            <a:endParaRPr dirty="0"/>
          </a:p>
          <a:p>
            <a:pPr>
              <a:buNone/>
            </a:pPr>
            <a:r>
              <a:rPr lang="en-US" dirty="0"/>
              <a:t>          WHERE  (TAB_NAME, DB_VER)</a:t>
            </a:r>
            <a:endParaRPr dirty="0"/>
          </a:p>
          <a:p>
            <a:pPr>
              <a:buNone/>
            </a:pPr>
            <a:r>
              <a:rPr lang="en-US" dirty="0"/>
              <a:t> = ( SELECT TAB_NAME, </a:t>
            </a:r>
            <a:r>
              <a:rPr lang="en-US" dirty="0" smtClean="0"/>
              <a:t>DB_VER  FROM TAB_COLUMNS   WHERE </a:t>
            </a:r>
            <a:r>
              <a:rPr lang="en-US" dirty="0"/>
              <a:t>VERSION = 604)</a:t>
            </a:r>
            <a:endParaRPr dirty="0"/>
          </a:p>
          <a:p>
            <a:pPr>
              <a:buNone/>
            </a:pPr>
            <a:r>
              <a:rPr lang="en-US" dirty="0"/>
              <a:t> </a:t>
            </a:r>
            <a:endParaRPr dirty="0"/>
          </a:p>
          <a:p>
            <a:pPr>
              <a:buNone/>
            </a:pPr>
            <a:r>
              <a:rPr lang="en-US" dirty="0"/>
              <a:t>     Update </a:t>
            </a:r>
            <a:r>
              <a:rPr dirty="0"/>
              <a:t>多个</a:t>
            </a:r>
            <a:r>
              <a:rPr lang="en-US" dirty="0"/>
              <a:t>Column </a:t>
            </a:r>
            <a:r>
              <a:rPr dirty="0"/>
              <a:t>例子</a:t>
            </a:r>
            <a:r>
              <a:rPr lang="en-US" dirty="0"/>
              <a:t>:</a:t>
            </a:r>
            <a:endParaRPr dirty="0"/>
          </a:p>
          <a:p>
            <a:pPr>
              <a:buNone/>
            </a:pPr>
            <a:r>
              <a:rPr lang="en-US" dirty="0"/>
              <a:t>     </a:t>
            </a:r>
            <a:r>
              <a:rPr dirty="0"/>
              <a:t>低效</a:t>
            </a:r>
            <a:r>
              <a:rPr lang="en-US" dirty="0"/>
              <a:t>:</a:t>
            </a:r>
            <a:endParaRPr dirty="0"/>
          </a:p>
          <a:p>
            <a:pPr>
              <a:buNone/>
            </a:pPr>
            <a:r>
              <a:rPr lang="en-US" dirty="0" smtClean="0"/>
              <a:t>          </a:t>
            </a:r>
            <a:r>
              <a:rPr lang="en-US" dirty="0"/>
              <a:t>UPDATE </a:t>
            </a:r>
            <a:r>
              <a:rPr lang="en-US" dirty="0" smtClean="0"/>
              <a:t>EMP  </a:t>
            </a:r>
            <a:r>
              <a:rPr lang="en-US" dirty="0"/>
              <a:t>SET EMP_CAT = (SELECT MAX(CATEGORY) FROM EMP_CATEGORIES),</a:t>
            </a:r>
            <a:endParaRPr dirty="0"/>
          </a:p>
          <a:p>
            <a:pPr>
              <a:buNone/>
            </a:pPr>
            <a:r>
              <a:rPr lang="en-US" dirty="0"/>
              <a:t>              SAL_RANGE = (SELECT MAX(SAL_RANGE) FROM EMP_CATEGORIES)</a:t>
            </a:r>
            <a:endParaRPr dirty="0"/>
          </a:p>
          <a:p>
            <a:pPr>
              <a:buNone/>
            </a:pPr>
            <a:r>
              <a:rPr lang="en-US" dirty="0"/>
              <a:t>           WHERE EMP_DEPT = 0020</a:t>
            </a:r>
            <a:r>
              <a:rPr lang="en-US" dirty="0" smtClean="0"/>
              <a:t>;</a:t>
            </a:r>
            <a:endParaRPr dirty="0"/>
          </a:p>
          <a:p>
            <a:pPr>
              <a:buNone/>
            </a:pPr>
            <a:r>
              <a:rPr lang="en-US" dirty="0"/>
              <a:t>     </a:t>
            </a:r>
            <a:r>
              <a:rPr dirty="0"/>
              <a:t>高效</a:t>
            </a:r>
            <a:r>
              <a:rPr lang="en-US" dirty="0"/>
              <a:t>:</a:t>
            </a:r>
            <a:endParaRPr dirty="0"/>
          </a:p>
          <a:p>
            <a:pPr>
              <a:buNone/>
            </a:pPr>
            <a:r>
              <a:rPr lang="en-US" dirty="0"/>
              <a:t>           UPDATE </a:t>
            </a:r>
            <a:r>
              <a:rPr lang="en-US" dirty="0" smtClean="0"/>
              <a:t>EMP  SET </a:t>
            </a:r>
            <a:r>
              <a:rPr lang="en-US" dirty="0"/>
              <a:t>(EMP_CAT, SAL_RANGE)</a:t>
            </a:r>
            <a:endParaRPr dirty="0"/>
          </a:p>
          <a:p>
            <a:pPr>
              <a:buNone/>
            </a:pPr>
            <a:r>
              <a:rPr lang="en-US" dirty="0"/>
              <a:t> = (SELECT MAX(CATEGORY) , MAX(SAL_RANGE)</a:t>
            </a:r>
            <a:endParaRPr dirty="0"/>
          </a:p>
          <a:p>
            <a:pPr>
              <a:buNone/>
            </a:pPr>
            <a:r>
              <a:rPr lang="en-US" dirty="0"/>
              <a:t> FROM </a:t>
            </a:r>
            <a:r>
              <a:rPr lang="en-US" dirty="0" smtClean="0"/>
              <a:t>EMP_CATEGORIES   </a:t>
            </a:r>
            <a:r>
              <a:rPr lang="en-US" dirty="0"/>
              <a:t>WHERE EMP_DEPT = 0020;</a:t>
            </a:r>
            <a:endParaRPr dirty="0"/>
          </a:p>
          <a:p>
            <a:pPr>
              <a:buNone/>
            </a:pPr>
            <a:endParaRPr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36</a:t>
            </a:fld>
            <a:endParaRPr lang="en-GB"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0" dirty="0" smtClean="0"/>
              <a:t>通过内部函数提高</a:t>
            </a:r>
            <a:r>
              <a:rPr lang="en-US" b="0" dirty="0" smtClean="0"/>
              <a:t>SQL</a:t>
            </a:r>
            <a:r>
              <a:rPr lang="zh-CN" altLang="en-US" b="0" dirty="0" smtClean="0"/>
              <a:t>效率</a:t>
            </a:r>
            <a:endParaRPr lang="zh-CN" altLang="en-US" dirty="0"/>
          </a:p>
        </p:txBody>
      </p:sp>
      <p:sp>
        <p:nvSpPr>
          <p:cNvPr id="3" name="内容占位符 2"/>
          <p:cNvSpPr>
            <a:spLocks noGrp="1"/>
          </p:cNvSpPr>
          <p:nvPr>
            <p:ph idx="1"/>
          </p:nvPr>
        </p:nvSpPr>
        <p:spPr/>
        <p:txBody>
          <a:bodyPr/>
          <a:lstStyle/>
          <a:p>
            <a:pPr>
              <a:buNone/>
            </a:pPr>
            <a:r>
              <a:rPr dirty="0" smtClean="0"/>
              <a:t>实际上就是把复杂</a:t>
            </a:r>
            <a:r>
              <a:rPr lang="en-US" dirty="0" err="1" smtClean="0"/>
              <a:t>sql</a:t>
            </a:r>
            <a:r>
              <a:rPr dirty="0" smtClean="0"/>
              <a:t>简单化，直接去关联某些函数，而不是关联表。</a:t>
            </a:r>
            <a:endParaRPr lang="en-US" dirty="0" smtClean="0"/>
          </a:p>
          <a:p>
            <a:pPr>
              <a:buNone/>
            </a:pPr>
            <a:r>
              <a:rPr dirty="0" smtClean="0"/>
              <a:t>如</a:t>
            </a:r>
            <a:r>
              <a:rPr lang="en-US" dirty="0" smtClean="0"/>
              <a:t>:</a:t>
            </a:r>
          </a:p>
          <a:p>
            <a:pPr>
              <a:buNone/>
            </a:pPr>
            <a:r>
              <a:rPr lang="en-US" altLang="zh-CN" dirty="0"/>
              <a:t>select </a:t>
            </a:r>
            <a:r>
              <a:rPr lang="en-US" altLang="zh-CN" dirty="0" err="1"/>
              <a:t>t.work_center_name</a:t>
            </a:r>
            <a:endParaRPr lang="en-US" altLang="zh-CN" dirty="0"/>
          </a:p>
          <a:p>
            <a:pPr>
              <a:buNone/>
            </a:pPr>
            <a:r>
              <a:rPr lang="en-US" altLang="zh-CN" dirty="0"/>
              <a:t>  from </a:t>
            </a:r>
            <a:r>
              <a:rPr lang="en-US" altLang="zh-CN" dirty="0" err="1"/>
              <a:t>pts_work_centers</a:t>
            </a:r>
            <a:r>
              <a:rPr lang="en-US" altLang="zh-CN" dirty="0"/>
              <a:t> t,</a:t>
            </a:r>
          </a:p>
          <a:p>
            <a:pPr>
              <a:buNone/>
            </a:pPr>
            <a:r>
              <a:rPr lang="en-US" altLang="zh-CN" dirty="0" smtClean="0"/>
              <a:t>      </a:t>
            </a:r>
            <a:r>
              <a:rPr lang="en-US" altLang="zh-CN" dirty="0" err="1"/>
              <a:t>fnd_lookup_values_vl</a:t>
            </a:r>
            <a:r>
              <a:rPr lang="en-US" altLang="zh-CN" dirty="0"/>
              <a:t> </a:t>
            </a:r>
            <a:r>
              <a:rPr lang="en-US" altLang="zh-CN" dirty="0" smtClean="0"/>
              <a:t> </a:t>
            </a:r>
            <a:r>
              <a:rPr lang="en-US" altLang="zh-CN" dirty="0" err="1" smtClean="0"/>
              <a:t>flv</a:t>
            </a:r>
            <a:r>
              <a:rPr lang="en-US" altLang="zh-CN" dirty="0" smtClean="0"/>
              <a:t> </a:t>
            </a:r>
            <a:endParaRPr lang="en-US" altLang="zh-CN" dirty="0"/>
          </a:p>
          <a:p>
            <a:pPr>
              <a:buNone/>
            </a:pPr>
            <a:r>
              <a:rPr lang="en-US" altLang="zh-CN" dirty="0"/>
              <a:t>  where </a:t>
            </a:r>
            <a:r>
              <a:rPr lang="en-US" altLang="zh-CN" dirty="0" err="1"/>
              <a:t>t.routing_type</a:t>
            </a:r>
            <a:r>
              <a:rPr lang="en-US" altLang="zh-CN" dirty="0"/>
              <a:t> = </a:t>
            </a:r>
            <a:r>
              <a:rPr lang="en-US" altLang="zh-CN" dirty="0" err="1"/>
              <a:t>flv.LOOKUP_CODE</a:t>
            </a:r>
            <a:endParaRPr lang="en-US" altLang="zh-CN" dirty="0"/>
          </a:p>
          <a:p>
            <a:pPr>
              <a:buNone/>
            </a:pPr>
            <a:r>
              <a:rPr lang="en-US" altLang="zh-CN" dirty="0"/>
              <a:t>     and </a:t>
            </a:r>
            <a:r>
              <a:rPr lang="en-US" altLang="zh-CN" dirty="0" err="1"/>
              <a:t>flv.LOOKUP_TYPE</a:t>
            </a:r>
            <a:r>
              <a:rPr lang="en-US" altLang="zh-CN" dirty="0"/>
              <a:t> = </a:t>
            </a:r>
            <a:r>
              <a:rPr lang="en-US" altLang="zh-CN" dirty="0" smtClean="0"/>
              <a:t>'PTS_ROUTING_TYPES‘</a:t>
            </a:r>
          </a:p>
          <a:p>
            <a:pPr>
              <a:buNone/>
            </a:pPr>
            <a:r>
              <a:rPr lang="en-US" altLang="zh-CN" dirty="0"/>
              <a:t> </a:t>
            </a:r>
            <a:r>
              <a:rPr lang="en-US" altLang="zh-CN" dirty="0" smtClean="0"/>
              <a:t>    and </a:t>
            </a:r>
            <a:r>
              <a:rPr lang="en-US" altLang="zh-CN" dirty="0" err="1" smtClean="0"/>
              <a:t>flv.meaning</a:t>
            </a:r>
            <a:r>
              <a:rPr lang="en-US" altLang="zh-CN" dirty="0" smtClean="0"/>
              <a:t> = ‘</a:t>
            </a:r>
            <a:r>
              <a:rPr dirty="0" smtClean="0"/>
              <a:t>硫化</a:t>
            </a:r>
            <a:r>
              <a:rPr lang="en-US" altLang="zh-CN" dirty="0" smtClean="0"/>
              <a:t>’</a:t>
            </a:r>
            <a:r>
              <a:rPr lang="en-US" altLang="zh-CN" dirty="0" smtClean="0"/>
              <a:t>;</a:t>
            </a:r>
            <a:endParaRPr lang="en-US" altLang="zh-CN" dirty="0" smtClean="0"/>
          </a:p>
          <a:p>
            <a:pPr>
              <a:buNone/>
            </a:pPr>
            <a:endParaRPr lang="en-US" altLang="zh-CN" dirty="0" smtClean="0"/>
          </a:p>
          <a:p>
            <a:pPr>
              <a:buNone/>
            </a:pPr>
            <a:r>
              <a:rPr dirty="0" smtClean="0"/>
              <a:t>可以写成：</a:t>
            </a:r>
            <a:endParaRPr lang="en-US" dirty="0" smtClean="0"/>
          </a:p>
          <a:p>
            <a:pPr>
              <a:buNone/>
            </a:pPr>
            <a:r>
              <a:rPr lang="en-US" altLang="zh-CN" dirty="0" smtClean="0"/>
              <a:t>select </a:t>
            </a:r>
            <a:r>
              <a:rPr lang="en-US" altLang="zh-CN" dirty="0"/>
              <a:t>* </a:t>
            </a:r>
          </a:p>
          <a:p>
            <a:pPr>
              <a:buNone/>
            </a:pPr>
            <a:r>
              <a:rPr lang="en-US" altLang="zh-CN" dirty="0"/>
              <a:t>  from </a:t>
            </a:r>
            <a:r>
              <a:rPr lang="en-US" altLang="zh-CN" dirty="0" err="1"/>
              <a:t>pts_work_centers</a:t>
            </a:r>
            <a:r>
              <a:rPr lang="en-US" altLang="zh-CN" dirty="0"/>
              <a:t> t </a:t>
            </a:r>
          </a:p>
          <a:p>
            <a:pPr>
              <a:buNone/>
            </a:pPr>
            <a:r>
              <a:rPr lang="en-US" altLang="zh-CN" dirty="0"/>
              <a:t>  where </a:t>
            </a:r>
            <a:r>
              <a:rPr lang="en-US" altLang="zh-CN" dirty="0" err="1"/>
              <a:t>get_lookup_meaning</a:t>
            </a:r>
            <a:r>
              <a:rPr lang="en-US" altLang="zh-CN" dirty="0"/>
              <a:t>(</a:t>
            </a:r>
            <a:r>
              <a:rPr lang="en-US" altLang="zh-CN" dirty="0" err="1"/>
              <a:t>t.routing_type,'PTS_ROUTING_TYPES</a:t>
            </a:r>
            <a:r>
              <a:rPr lang="en-US" altLang="zh-CN" dirty="0"/>
              <a:t>') = '</a:t>
            </a:r>
            <a:r>
              <a:rPr dirty="0" smtClean="0"/>
              <a:t>硫化</a:t>
            </a:r>
            <a:r>
              <a:rPr lang="en-US" altLang="zh-CN" dirty="0" smtClean="0"/>
              <a:t>‘</a:t>
            </a:r>
          </a:p>
          <a:p>
            <a:pPr>
              <a:buNone/>
            </a:pPr>
            <a:endParaRPr lang="en-US" altLang="zh-CN" dirty="0" smtClean="0"/>
          </a:p>
          <a:p>
            <a:pPr>
              <a:buNone/>
            </a:pPr>
            <a:r>
              <a:rPr sz="1100" dirty="0" smtClean="0"/>
              <a:t>函数</a:t>
            </a:r>
            <a:r>
              <a:rPr lang="en-US" altLang="zh-CN" sz="1100" dirty="0" err="1" smtClean="0"/>
              <a:t>get_lookup_meaning</a:t>
            </a:r>
            <a:r>
              <a:rPr sz="1100" dirty="0" smtClean="0"/>
              <a:t>是：</a:t>
            </a:r>
            <a:endParaRPr lang="en-US" sz="1100" dirty="0" smtClean="0"/>
          </a:p>
          <a:p>
            <a:pPr>
              <a:buNone/>
            </a:pPr>
            <a:r>
              <a:rPr lang="en-US" altLang="zh-CN" sz="1100" dirty="0" smtClean="0"/>
              <a:t>Function </a:t>
            </a:r>
            <a:r>
              <a:rPr lang="en-US" altLang="zh-CN" sz="1100" dirty="0" err="1" smtClean="0"/>
              <a:t>get_lookup_meaning</a:t>
            </a:r>
            <a:r>
              <a:rPr lang="en-US" altLang="zh-CN" sz="1100" dirty="0" smtClean="0"/>
              <a:t>(</a:t>
            </a:r>
            <a:r>
              <a:rPr lang="en-US" altLang="zh-CN" sz="1100" dirty="0" err="1" smtClean="0"/>
              <a:t>p_lookup_code</a:t>
            </a:r>
            <a:r>
              <a:rPr lang="en-US" altLang="zh-CN" sz="1100" dirty="0" smtClean="0"/>
              <a:t> varchar2,p_lookup_type varchar2) return varchar2 is</a:t>
            </a:r>
          </a:p>
          <a:p>
            <a:pPr>
              <a:buNone/>
            </a:pPr>
            <a:r>
              <a:rPr lang="en-US" altLang="zh-CN" sz="1100" dirty="0"/>
              <a:t> </a:t>
            </a:r>
            <a:r>
              <a:rPr lang="en-US" altLang="zh-CN" sz="1100" dirty="0" smtClean="0"/>
              <a:t> </a:t>
            </a:r>
            <a:r>
              <a:rPr lang="en-US" altLang="zh-CN" sz="1100" dirty="0" err="1" smtClean="0"/>
              <a:t>l_meaning</a:t>
            </a:r>
            <a:r>
              <a:rPr lang="en-US" altLang="zh-CN" sz="1100" dirty="0" smtClean="0"/>
              <a:t> varchar2(30);</a:t>
            </a:r>
          </a:p>
          <a:p>
            <a:pPr>
              <a:buNone/>
            </a:pPr>
            <a:r>
              <a:rPr lang="en-US" altLang="zh-CN" sz="1100" dirty="0" smtClean="0"/>
              <a:t>Begin</a:t>
            </a:r>
          </a:p>
          <a:p>
            <a:pPr>
              <a:buNone/>
            </a:pPr>
            <a:r>
              <a:rPr lang="en-US" altLang="zh-CN" sz="1100" dirty="0"/>
              <a:t> </a:t>
            </a:r>
            <a:r>
              <a:rPr lang="en-US" altLang="zh-CN" sz="1100" dirty="0" smtClean="0"/>
              <a:t>   select </a:t>
            </a:r>
            <a:r>
              <a:rPr lang="en-US" altLang="zh-CN" sz="1100" dirty="0" err="1" smtClean="0"/>
              <a:t>t.meaning</a:t>
            </a:r>
            <a:r>
              <a:rPr lang="en-US" altLang="zh-CN" sz="1100" dirty="0" smtClean="0"/>
              <a:t> into </a:t>
            </a:r>
            <a:r>
              <a:rPr lang="en-US" altLang="zh-CN" sz="1100" dirty="0" err="1" smtClean="0"/>
              <a:t>l_meaning</a:t>
            </a:r>
            <a:r>
              <a:rPr lang="en-US" altLang="zh-CN" sz="1100" dirty="0" smtClean="0"/>
              <a:t>  </a:t>
            </a:r>
            <a:r>
              <a:rPr lang="en-US" altLang="zh-CN" sz="1100" dirty="0" err="1" smtClean="0"/>
              <a:t>fnd_lookup_values_vl</a:t>
            </a:r>
            <a:r>
              <a:rPr lang="en-US" altLang="zh-CN" sz="1100" dirty="0" smtClean="0"/>
              <a:t> t from </a:t>
            </a:r>
            <a:r>
              <a:rPr lang="en-US" altLang="zh-CN" sz="1100" dirty="0" err="1" smtClean="0"/>
              <a:t>t.lookup_code</a:t>
            </a:r>
            <a:r>
              <a:rPr lang="en-US" altLang="zh-CN" sz="1100" dirty="0" smtClean="0"/>
              <a:t> = </a:t>
            </a:r>
            <a:r>
              <a:rPr lang="en-US" altLang="zh-CN" sz="1100" dirty="0" err="1" smtClean="0"/>
              <a:t>p_lookup_code</a:t>
            </a:r>
            <a:r>
              <a:rPr lang="en-US" altLang="zh-CN" sz="1100" dirty="0" smtClean="0"/>
              <a:t> and t.</a:t>
            </a:r>
            <a:r>
              <a:rPr lang="en-US" altLang="zh-CN" sz="1100" dirty="0"/>
              <a:t> </a:t>
            </a:r>
            <a:r>
              <a:rPr lang="en-US" altLang="zh-CN" sz="1100" dirty="0" err="1" smtClean="0"/>
              <a:t>ookup_type</a:t>
            </a:r>
            <a:r>
              <a:rPr lang="en-US" altLang="zh-CN" sz="1100" dirty="0" smtClean="0"/>
              <a:t> = </a:t>
            </a:r>
            <a:r>
              <a:rPr lang="en-US" altLang="zh-CN" sz="1100" dirty="0" err="1" smtClean="0"/>
              <a:t>p_lookup_type</a:t>
            </a:r>
            <a:r>
              <a:rPr lang="en-US" altLang="zh-CN" sz="1100" dirty="0" smtClean="0"/>
              <a:t>;</a:t>
            </a:r>
          </a:p>
          <a:p>
            <a:pPr>
              <a:buNone/>
            </a:pPr>
            <a:r>
              <a:rPr lang="en-US" altLang="zh-CN" sz="1100" dirty="0"/>
              <a:t> </a:t>
            </a:r>
            <a:r>
              <a:rPr lang="en-US" altLang="zh-CN" sz="1100" dirty="0" smtClean="0"/>
              <a:t>   return </a:t>
            </a:r>
            <a:r>
              <a:rPr lang="en-US" altLang="zh-CN" sz="1100" dirty="0" err="1" smtClean="0"/>
              <a:t>l_meaning</a:t>
            </a:r>
            <a:r>
              <a:rPr lang="en-US" altLang="zh-CN" sz="1100" dirty="0" smtClean="0"/>
              <a:t>;</a:t>
            </a:r>
          </a:p>
          <a:p>
            <a:pPr>
              <a:buNone/>
            </a:pPr>
            <a:r>
              <a:rPr lang="en-US" altLang="zh-CN" sz="1100" dirty="0" smtClean="0"/>
              <a:t>Exception when others then</a:t>
            </a:r>
          </a:p>
          <a:p>
            <a:pPr>
              <a:buNone/>
            </a:pPr>
            <a:r>
              <a:rPr lang="en-US" altLang="zh-CN" sz="1100" dirty="0"/>
              <a:t> </a:t>
            </a:r>
            <a:r>
              <a:rPr lang="en-US" altLang="zh-CN" sz="1100" dirty="0" smtClean="0"/>
              <a:t>   return null;</a:t>
            </a:r>
            <a:endParaRPr lang="en-US" altLang="zh-CN" sz="1100" dirty="0" smtClean="0"/>
          </a:p>
          <a:p>
            <a:pPr>
              <a:buNone/>
            </a:pPr>
            <a:r>
              <a:rPr lang="en-US" altLang="zh-CN" sz="1100" dirty="0" smtClean="0"/>
              <a:t>End;</a:t>
            </a:r>
            <a:endParaRPr lang="en-US" altLang="zh-CN" sz="1100" dirty="0"/>
          </a:p>
          <a:p>
            <a:pPr marL="0" indent="0">
              <a:buNone/>
            </a:pPr>
            <a:r>
              <a:rPr lang="en-US" b="1" dirty="0" smtClean="0"/>
              <a:t>(</a:t>
            </a:r>
            <a:r>
              <a:rPr b="1" dirty="0" smtClean="0"/>
              <a:t>复杂的</a:t>
            </a:r>
            <a:r>
              <a:rPr lang="en-US" b="1" dirty="0" smtClean="0"/>
              <a:t>SQL</a:t>
            </a:r>
            <a:r>
              <a:rPr b="1" dirty="0"/>
              <a:t>往往牺牲了执行效率</a:t>
            </a:r>
            <a:r>
              <a:rPr lang="en-US" b="1" dirty="0"/>
              <a:t>. </a:t>
            </a:r>
            <a:r>
              <a:rPr b="1" dirty="0" smtClean="0"/>
              <a:t>能够运用函数解决问题的方法在实际工作中是非常有意义的</a:t>
            </a:r>
            <a:r>
              <a:rPr lang="en-US" b="1" dirty="0"/>
              <a: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37</a:t>
            </a:fld>
            <a:endParaRPr lang="en-GB"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a:t>
            </a:r>
            <a:r>
              <a:rPr lang="en-US" dirty="0" smtClean="0"/>
              <a:t>EXISTS</a:t>
            </a:r>
            <a:r>
              <a:rPr lang="zh-CN" altLang="en-US" dirty="0" smtClean="0"/>
              <a:t>替代</a:t>
            </a:r>
            <a:r>
              <a:rPr lang="en-US" dirty="0" smtClean="0"/>
              <a:t>IN</a:t>
            </a:r>
            <a:endParaRPr lang="zh-CN" altLang="en-US" dirty="0"/>
          </a:p>
        </p:txBody>
      </p:sp>
      <p:sp>
        <p:nvSpPr>
          <p:cNvPr id="3" name="内容占位符 2"/>
          <p:cNvSpPr>
            <a:spLocks noGrp="1"/>
          </p:cNvSpPr>
          <p:nvPr>
            <p:ph idx="1"/>
          </p:nvPr>
        </p:nvSpPr>
        <p:spPr/>
        <p:txBody>
          <a:bodyPr/>
          <a:lstStyle/>
          <a:p>
            <a:pPr marL="0" indent="0">
              <a:buNone/>
            </a:pPr>
            <a:r>
              <a:rPr dirty="0"/>
              <a:t>在许多基于基础表的查询中</a:t>
            </a:r>
            <a:r>
              <a:rPr lang="en-US" dirty="0"/>
              <a:t>,</a:t>
            </a:r>
            <a:r>
              <a:rPr dirty="0"/>
              <a:t>为了满足一个条件</a:t>
            </a:r>
            <a:r>
              <a:rPr lang="en-US" dirty="0"/>
              <a:t>,</a:t>
            </a:r>
            <a:r>
              <a:rPr dirty="0"/>
              <a:t>往往需要对另一个表进行联接</a:t>
            </a:r>
            <a:r>
              <a:rPr lang="en-US" dirty="0"/>
              <a:t>.</a:t>
            </a:r>
            <a:r>
              <a:rPr dirty="0"/>
              <a:t>在这种情况下</a:t>
            </a:r>
            <a:r>
              <a:rPr lang="en-US" dirty="0"/>
              <a:t>, </a:t>
            </a:r>
            <a:r>
              <a:rPr dirty="0"/>
              <a:t>使用</a:t>
            </a:r>
            <a:r>
              <a:rPr lang="en-US" dirty="0"/>
              <a:t>EXISTS(</a:t>
            </a:r>
            <a:r>
              <a:rPr dirty="0"/>
              <a:t>或</a:t>
            </a:r>
            <a:r>
              <a:rPr lang="en-US" dirty="0"/>
              <a:t>NOT EXISTS)</a:t>
            </a:r>
            <a:r>
              <a:rPr dirty="0"/>
              <a:t>通常将提高查询的效率</a:t>
            </a:r>
            <a:r>
              <a:rPr lang="en-US" dirty="0"/>
              <a:t>.</a:t>
            </a:r>
            <a:endParaRPr dirty="0"/>
          </a:p>
          <a:p>
            <a:pPr>
              <a:buNone/>
            </a:pPr>
            <a:endParaRPr lang="en-US" altLang="zh-CN" dirty="0" smtClean="0"/>
          </a:p>
          <a:p>
            <a:pPr>
              <a:buNone/>
            </a:pPr>
            <a:endParaRPr lang="en-US" altLang="zh-CN" dirty="0"/>
          </a:p>
          <a:p>
            <a:pPr>
              <a:buNone/>
            </a:pPr>
            <a:endParaRPr lang="en-US" altLang="zh-CN" dirty="0" smtClean="0"/>
          </a:p>
          <a:p>
            <a:pPr>
              <a:buNone/>
            </a:pPr>
            <a:r>
              <a:rPr lang="en-US" b="1" dirty="0" smtClean="0"/>
              <a:t>(</a:t>
            </a:r>
            <a:r>
              <a:rPr b="1" dirty="0" smtClean="0"/>
              <a:t>相对来说</a:t>
            </a:r>
            <a:r>
              <a:rPr lang="en-US" b="1" dirty="0"/>
              <a:t>,</a:t>
            </a:r>
            <a:r>
              <a:rPr b="1" dirty="0"/>
              <a:t>用</a:t>
            </a:r>
            <a:r>
              <a:rPr lang="en-US" b="1" dirty="0"/>
              <a:t>NOT EXISTS</a:t>
            </a:r>
            <a:r>
              <a:rPr b="1" dirty="0"/>
              <a:t>替换</a:t>
            </a:r>
            <a:r>
              <a:rPr lang="en-US" b="1" dirty="0"/>
              <a:t>NOT IN </a:t>
            </a:r>
            <a:r>
              <a:rPr b="1" dirty="0" smtClean="0"/>
              <a:t>将更显著地提高效率</a:t>
            </a:r>
            <a:r>
              <a:rPr lang="en-US" b="1" dirty="0" smtClean="0"/>
              <a:t>)</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38</a:t>
            </a:fld>
            <a:endParaRPr lang="en-GB"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a:t>
            </a:r>
            <a:r>
              <a:rPr lang="en-US" dirty="0" smtClean="0"/>
              <a:t>NOT EXISTS</a:t>
            </a:r>
            <a:r>
              <a:rPr lang="zh-CN" altLang="en-US" dirty="0" smtClean="0"/>
              <a:t>替代</a:t>
            </a:r>
            <a:r>
              <a:rPr lang="en-US" dirty="0" smtClean="0"/>
              <a:t>NOT IN</a:t>
            </a:r>
            <a:endParaRPr lang="zh-CN" altLang="en-US" dirty="0"/>
          </a:p>
        </p:txBody>
      </p:sp>
      <p:sp>
        <p:nvSpPr>
          <p:cNvPr id="3" name="内容占位符 2"/>
          <p:cNvSpPr>
            <a:spLocks noGrp="1"/>
          </p:cNvSpPr>
          <p:nvPr>
            <p:ph idx="1"/>
          </p:nvPr>
        </p:nvSpPr>
        <p:spPr/>
        <p:txBody>
          <a:bodyPr/>
          <a:lstStyle/>
          <a:p>
            <a:pPr marL="0" indent="0">
              <a:buNone/>
            </a:pPr>
            <a:r>
              <a:rPr dirty="0"/>
              <a:t>在子查询中</a:t>
            </a:r>
            <a:r>
              <a:rPr lang="en-US" dirty="0"/>
              <a:t>,NOT IN</a:t>
            </a:r>
            <a:r>
              <a:rPr dirty="0"/>
              <a:t>子句将执行一个内部的排序和合并</a:t>
            </a:r>
            <a:r>
              <a:rPr lang="en-US" dirty="0"/>
              <a:t>. </a:t>
            </a:r>
            <a:r>
              <a:rPr dirty="0"/>
              <a:t>无论在哪种情况下</a:t>
            </a:r>
            <a:r>
              <a:rPr lang="en-US" dirty="0"/>
              <a:t>,NOT IN</a:t>
            </a:r>
            <a:r>
              <a:rPr dirty="0"/>
              <a:t>都是最低效的</a:t>
            </a:r>
            <a:r>
              <a:rPr lang="en-US" dirty="0"/>
              <a:t> (</a:t>
            </a:r>
            <a:r>
              <a:rPr dirty="0"/>
              <a:t>因为它对子查询中的表执行了一个全表遍历</a:t>
            </a:r>
            <a:r>
              <a:rPr lang="en-US" dirty="0"/>
              <a:t>).  </a:t>
            </a:r>
            <a:r>
              <a:rPr dirty="0"/>
              <a:t>为了避免使用</a:t>
            </a:r>
            <a:r>
              <a:rPr lang="en-US" dirty="0"/>
              <a:t>NOT IN ,</a:t>
            </a:r>
            <a:r>
              <a:rPr dirty="0"/>
              <a:t>我们可以把它改写成外连接</a:t>
            </a:r>
            <a:r>
              <a:rPr lang="en-US" dirty="0"/>
              <a:t>(Outer Joins)</a:t>
            </a:r>
            <a:r>
              <a:rPr dirty="0"/>
              <a:t>或</a:t>
            </a:r>
            <a:r>
              <a:rPr lang="en-US" dirty="0"/>
              <a:t>NOT EXISTS.</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39</a:t>
            </a:fld>
            <a:endParaRPr lang="en-GB"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实例优化</a:t>
            </a:r>
            <a:endParaRPr lang="zh-CN" altLang="en-US" dirty="0"/>
          </a:p>
        </p:txBody>
      </p:sp>
      <p:sp>
        <p:nvSpPr>
          <p:cNvPr id="3" name="内容占位符 2"/>
          <p:cNvSpPr>
            <a:spLocks noGrp="1"/>
          </p:cNvSpPr>
          <p:nvPr>
            <p:ph idx="1"/>
          </p:nvPr>
        </p:nvSpPr>
        <p:spPr/>
        <p:txBody>
          <a:bodyPr/>
          <a:lstStyle/>
          <a:p>
            <a:pPr>
              <a:buNone/>
            </a:pPr>
            <a:r>
              <a:rPr dirty="0" smtClean="0">
                <a:latin typeface="+mn-ea"/>
                <a:ea typeface="+mn-ea"/>
              </a:rPr>
              <a:t>实例是</a:t>
            </a:r>
            <a:r>
              <a:rPr lang="en-US" altLang="zh-CN" dirty="0" smtClean="0">
                <a:latin typeface="+mn-ea"/>
                <a:ea typeface="+mn-ea"/>
              </a:rPr>
              <a:t>0racle</a:t>
            </a:r>
            <a:r>
              <a:rPr dirty="0" smtClean="0">
                <a:latin typeface="+mn-ea"/>
                <a:ea typeface="+mn-ea"/>
              </a:rPr>
              <a:t>数据库服务器的主要组件之一．它由一组内存结构和后台进程共同构成。</a:t>
            </a:r>
            <a:endParaRPr lang="en-US" dirty="0" smtClean="0">
              <a:latin typeface="+mn-ea"/>
              <a:ea typeface="+mn-ea"/>
            </a:endParaRPr>
          </a:p>
          <a:p>
            <a:pPr>
              <a:buNone/>
            </a:pPr>
            <a:r>
              <a:rPr dirty="0" smtClean="0">
                <a:latin typeface="+mn-ea"/>
                <a:ea typeface="+mn-ea"/>
              </a:rPr>
              <a:t>其中．内存结构以系统全局区</a:t>
            </a:r>
            <a:r>
              <a:rPr lang="en-US" altLang="zh-CN" dirty="0" smtClean="0">
                <a:latin typeface="+mn-ea"/>
                <a:ea typeface="+mn-ea"/>
              </a:rPr>
              <a:t>(SGA)</a:t>
            </a:r>
            <a:r>
              <a:rPr dirty="0" smtClean="0">
                <a:latin typeface="+mn-ea"/>
                <a:ea typeface="+mn-ea"/>
              </a:rPr>
              <a:t>为主．合理地配置和调整</a:t>
            </a:r>
            <a:r>
              <a:rPr lang="en-US" altLang="zh-CN" dirty="0" smtClean="0">
                <a:latin typeface="+mn-ea"/>
                <a:ea typeface="+mn-ea"/>
              </a:rPr>
              <a:t>SGA</a:t>
            </a:r>
            <a:r>
              <a:rPr dirty="0" smtClean="0">
                <a:latin typeface="+mn-ea"/>
                <a:ea typeface="+mn-ea"/>
              </a:rPr>
              <a:t>的大小可有效提高</a:t>
            </a:r>
            <a:r>
              <a:rPr lang="en-US" altLang="zh-CN" dirty="0" smtClean="0">
                <a:latin typeface="+mn-ea"/>
                <a:ea typeface="+mn-ea"/>
              </a:rPr>
              <a:t>Oracle</a:t>
            </a:r>
            <a:r>
              <a:rPr dirty="0" smtClean="0">
                <a:latin typeface="+mn-ea"/>
                <a:ea typeface="+mn-ea"/>
              </a:rPr>
              <a:t>数据库系统的性能</a:t>
            </a:r>
            <a:endParaRPr lang="en-US" dirty="0" smtClean="0">
              <a:latin typeface="+mn-ea"/>
              <a:ea typeface="+mn-ea"/>
            </a:endParaRPr>
          </a:p>
          <a:p>
            <a:pPr>
              <a:buNone/>
            </a:pPr>
            <a:endParaRPr lang="en-US" dirty="0">
              <a:latin typeface="+mn-ea"/>
              <a:ea typeface="+mn-ea"/>
            </a:endParaRPr>
          </a:p>
          <a:p>
            <a:r>
              <a:rPr dirty="0" smtClean="0">
                <a:latin typeface="+mn-ea"/>
                <a:ea typeface="+mn-ea"/>
              </a:rPr>
              <a:t>优化共享池</a:t>
            </a:r>
            <a:endParaRPr lang="en-US" dirty="0" smtClean="0">
              <a:latin typeface="+mn-ea"/>
              <a:ea typeface="+mn-ea"/>
            </a:endParaRPr>
          </a:p>
          <a:p>
            <a:r>
              <a:rPr dirty="0" smtClean="0">
                <a:latin typeface="+mn-ea"/>
                <a:ea typeface="+mn-ea"/>
              </a:rPr>
              <a:t>优化数据库缓冲区</a:t>
            </a:r>
            <a:endParaRPr lang="en-US" dirty="0" smtClean="0">
              <a:latin typeface="+mn-ea"/>
              <a:ea typeface="+mn-ea"/>
            </a:endParaRPr>
          </a:p>
          <a:p>
            <a:r>
              <a:rPr dirty="0" smtClean="0">
                <a:latin typeface="+mn-ea"/>
                <a:ea typeface="+mn-ea"/>
              </a:rPr>
              <a:t>数据库等待事件分析</a:t>
            </a:r>
            <a:endParaRPr lang="en-US" dirty="0" smtClean="0">
              <a:latin typeface="+mn-ea"/>
              <a:ea typeface="+mn-ea"/>
            </a:endParaRPr>
          </a:p>
          <a:p>
            <a:pPr>
              <a:buNone/>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a:t>
            </a:fld>
            <a:endParaRPr lang="en-GB"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用表连接替换</a:t>
            </a:r>
            <a:r>
              <a:rPr lang="en-US" dirty="0" smtClean="0"/>
              <a:t>EXISTS</a:t>
            </a:r>
            <a:endParaRPr lang="zh-CN" altLang="en-US" dirty="0"/>
          </a:p>
        </p:txBody>
      </p:sp>
      <p:sp>
        <p:nvSpPr>
          <p:cNvPr id="3" name="内容占位符 2"/>
          <p:cNvSpPr>
            <a:spLocks noGrp="1"/>
          </p:cNvSpPr>
          <p:nvPr>
            <p:ph idx="1"/>
          </p:nvPr>
        </p:nvSpPr>
        <p:spPr/>
        <p:txBody>
          <a:bodyPr/>
          <a:lstStyle/>
          <a:p>
            <a:pPr>
              <a:buNone/>
            </a:pPr>
            <a:r>
              <a:rPr dirty="0"/>
              <a:t>通常来说</a:t>
            </a:r>
            <a:r>
              <a:rPr lang="en-US" dirty="0"/>
              <a:t> , </a:t>
            </a:r>
            <a:r>
              <a:rPr dirty="0"/>
              <a:t>采用表连接的方式比</a:t>
            </a:r>
            <a:r>
              <a:rPr lang="en-US" dirty="0"/>
              <a:t>EXISTS</a:t>
            </a:r>
            <a:r>
              <a:rPr dirty="0" smtClean="0"/>
              <a:t>更有效率</a:t>
            </a:r>
            <a:endParaRPr lang="en-US" dirty="0" smtClean="0"/>
          </a:p>
          <a:p>
            <a:pPr>
              <a:buNone/>
            </a:pPr>
            <a:endParaRPr lang="en-US" altLang="zh-CN" dirty="0"/>
          </a:p>
          <a:p>
            <a:pPr>
              <a:buNone/>
            </a:pPr>
            <a:r>
              <a:rPr lang="en-US" b="1" dirty="0" smtClean="0"/>
              <a:t>(</a:t>
            </a:r>
            <a:r>
              <a:rPr b="1" dirty="0" smtClean="0"/>
              <a:t>在</a:t>
            </a:r>
            <a:r>
              <a:rPr lang="en-US" b="1" dirty="0"/>
              <a:t>RBO</a:t>
            </a:r>
            <a:r>
              <a:rPr b="1" dirty="0"/>
              <a:t>的情况下</a:t>
            </a:r>
            <a:r>
              <a:rPr lang="en-US" b="1" dirty="0"/>
              <a:t>,</a:t>
            </a:r>
            <a:r>
              <a:rPr b="1" dirty="0"/>
              <a:t>前者的执行路径包括</a:t>
            </a:r>
            <a:r>
              <a:rPr lang="en-US" b="1" dirty="0"/>
              <a:t>FILTER,</a:t>
            </a:r>
            <a:r>
              <a:rPr b="1" dirty="0"/>
              <a:t>后者使用</a:t>
            </a:r>
            <a:r>
              <a:rPr lang="en-US" b="1" dirty="0"/>
              <a:t>NESTED LOOP)</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40</a:t>
            </a:fld>
            <a:endParaRPr lang="en-GB"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a:t>
            </a:r>
            <a:r>
              <a:rPr lang="en-US" dirty="0" smtClean="0"/>
              <a:t>EXISTS</a:t>
            </a:r>
            <a:r>
              <a:rPr lang="zh-CN" altLang="en-US" dirty="0" smtClean="0"/>
              <a:t>替换</a:t>
            </a:r>
            <a:r>
              <a:rPr lang="en-US" dirty="0" smtClean="0"/>
              <a:t>DISTINCT</a:t>
            </a:r>
            <a:endParaRPr lang="zh-CN" altLang="en-US" dirty="0"/>
          </a:p>
        </p:txBody>
      </p:sp>
      <p:sp>
        <p:nvSpPr>
          <p:cNvPr id="3" name="内容占位符 2"/>
          <p:cNvSpPr>
            <a:spLocks noGrp="1"/>
          </p:cNvSpPr>
          <p:nvPr>
            <p:ph idx="1"/>
          </p:nvPr>
        </p:nvSpPr>
        <p:spPr/>
        <p:txBody>
          <a:bodyPr/>
          <a:lstStyle/>
          <a:p>
            <a:pPr marL="0" indent="0">
              <a:buNone/>
            </a:pPr>
            <a:r>
              <a:rPr dirty="0"/>
              <a:t>当提交一个包含一对多表信息</a:t>
            </a:r>
            <a:r>
              <a:rPr lang="en-US" dirty="0"/>
              <a:t>(</a:t>
            </a:r>
            <a:r>
              <a:rPr dirty="0"/>
              <a:t>比如部门表和雇员表</a:t>
            </a:r>
            <a:r>
              <a:rPr lang="en-US" dirty="0"/>
              <a:t>)</a:t>
            </a:r>
            <a:r>
              <a:rPr dirty="0"/>
              <a:t>的查询时</a:t>
            </a:r>
            <a:r>
              <a:rPr lang="en-US" dirty="0"/>
              <a:t>,</a:t>
            </a:r>
            <a:r>
              <a:rPr dirty="0"/>
              <a:t>避免在</a:t>
            </a:r>
            <a:r>
              <a:rPr lang="en-US" dirty="0"/>
              <a:t>SELECT</a:t>
            </a:r>
            <a:r>
              <a:rPr dirty="0"/>
              <a:t>子句中使用</a:t>
            </a:r>
            <a:r>
              <a:rPr lang="en-US" dirty="0"/>
              <a:t>DISTINCT. </a:t>
            </a:r>
            <a:r>
              <a:rPr dirty="0"/>
              <a:t>一般可以考虑用</a:t>
            </a:r>
            <a:r>
              <a:rPr lang="en-US" b="1" dirty="0">
                <a:solidFill>
                  <a:srgbClr val="FF0000"/>
                </a:solidFill>
              </a:rPr>
              <a:t>EXIST</a:t>
            </a:r>
            <a:r>
              <a:rPr dirty="0"/>
              <a:t>替换</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41</a:t>
            </a:fld>
            <a:endParaRPr lang="en-GB"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识别</a:t>
            </a:r>
            <a:r>
              <a:rPr lang="en-US" dirty="0" smtClean="0"/>
              <a:t>’</a:t>
            </a:r>
            <a:r>
              <a:rPr lang="zh-CN" altLang="en-US" dirty="0" smtClean="0"/>
              <a:t>低效执行</a:t>
            </a:r>
            <a:r>
              <a:rPr lang="en-US" dirty="0" smtClean="0"/>
              <a:t>’</a:t>
            </a:r>
            <a:r>
              <a:rPr lang="zh-CN" altLang="en-US" dirty="0" smtClean="0"/>
              <a:t>的</a:t>
            </a:r>
            <a:r>
              <a:rPr lang="en-US" dirty="0" smtClean="0"/>
              <a:t>SQL</a:t>
            </a:r>
            <a:r>
              <a:rPr lang="zh-CN" altLang="en-US" dirty="0" smtClean="0"/>
              <a:t>语句</a:t>
            </a:r>
            <a:endParaRPr lang="zh-CN" altLang="en-US" dirty="0"/>
          </a:p>
        </p:txBody>
      </p:sp>
      <p:sp>
        <p:nvSpPr>
          <p:cNvPr id="3" name="内容占位符 2"/>
          <p:cNvSpPr>
            <a:spLocks noGrp="1"/>
          </p:cNvSpPr>
          <p:nvPr>
            <p:ph idx="1"/>
          </p:nvPr>
        </p:nvSpPr>
        <p:spPr/>
        <p:txBody>
          <a:bodyPr/>
          <a:lstStyle/>
          <a:p>
            <a:pPr>
              <a:buNone/>
            </a:pPr>
            <a:r>
              <a:rPr dirty="0"/>
              <a:t>用下列</a:t>
            </a:r>
            <a:r>
              <a:rPr lang="en-US" dirty="0" smtClean="0"/>
              <a:t>SQL</a:t>
            </a:r>
            <a:r>
              <a:rPr dirty="0" smtClean="0"/>
              <a:t>找出低效</a:t>
            </a:r>
            <a:r>
              <a:rPr lang="en-US" dirty="0"/>
              <a:t>SQL</a:t>
            </a:r>
            <a:r>
              <a:rPr lang="en-US" dirty="0" smtClean="0"/>
              <a:t>:</a:t>
            </a:r>
            <a:endParaRPr dirty="0"/>
          </a:p>
          <a:p>
            <a:pPr>
              <a:buNone/>
            </a:pPr>
            <a:r>
              <a:rPr lang="en-US" sz="1200" dirty="0"/>
              <a:t>SELECT EXECUTIONS , DISK_READS, BUFFER_GETS</a:t>
            </a:r>
            <a:r>
              <a:rPr lang="en-US" sz="1200" dirty="0" smtClean="0"/>
              <a:t>,</a:t>
            </a:r>
            <a:endParaRPr sz="1200" dirty="0" smtClean="0"/>
          </a:p>
          <a:p>
            <a:pPr>
              <a:buNone/>
            </a:pPr>
            <a:r>
              <a:rPr lang="en-US" sz="1200" dirty="0"/>
              <a:t>        ROUND((BUFFER_GETS-DISK_READS)/BUFFER_GETS,2) </a:t>
            </a:r>
            <a:r>
              <a:rPr lang="en-US" sz="1200" dirty="0" err="1"/>
              <a:t>Hit_radio</a:t>
            </a:r>
            <a:r>
              <a:rPr lang="en-US" sz="1200" dirty="0"/>
              <a:t>,</a:t>
            </a:r>
            <a:endParaRPr sz="1200" dirty="0"/>
          </a:p>
          <a:p>
            <a:pPr>
              <a:buNone/>
            </a:pPr>
            <a:r>
              <a:rPr lang="en-US" sz="1200" dirty="0" smtClean="0"/>
              <a:t>        </a:t>
            </a:r>
            <a:r>
              <a:rPr lang="en-US" sz="1200" dirty="0"/>
              <a:t>ROUND(DISK_READS/EXECUTIONS,2) </a:t>
            </a:r>
            <a:r>
              <a:rPr lang="en-US" sz="1200" dirty="0" err="1"/>
              <a:t>Reads_per_run</a:t>
            </a:r>
            <a:r>
              <a:rPr lang="en-US" sz="1200" dirty="0"/>
              <a:t>,</a:t>
            </a:r>
            <a:endParaRPr sz="1200" dirty="0"/>
          </a:p>
          <a:p>
            <a:pPr>
              <a:buNone/>
            </a:pPr>
            <a:r>
              <a:rPr lang="en-US" sz="1200" dirty="0"/>
              <a:t>        SQL_TEXT</a:t>
            </a:r>
            <a:endParaRPr sz="1200" dirty="0"/>
          </a:p>
          <a:p>
            <a:pPr>
              <a:buNone/>
            </a:pPr>
            <a:r>
              <a:rPr lang="en-US" sz="1200" dirty="0"/>
              <a:t>FROM   V$SQLAREA</a:t>
            </a:r>
            <a:endParaRPr sz="1200" dirty="0"/>
          </a:p>
          <a:p>
            <a:pPr>
              <a:buNone/>
            </a:pPr>
            <a:r>
              <a:rPr lang="en-US" sz="1200" dirty="0"/>
              <a:t>WHERE  EXECUTIONS&gt;0</a:t>
            </a:r>
            <a:endParaRPr sz="1200" dirty="0"/>
          </a:p>
          <a:p>
            <a:pPr>
              <a:buNone/>
            </a:pPr>
            <a:r>
              <a:rPr lang="en-US" sz="1200" dirty="0"/>
              <a:t>AND     BUFFER_GETS &gt; 0 </a:t>
            </a:r>
            <a:endParaRPr sz="1200" dirty="0"/>
          </a:p>
          <a:p>
            <a:pPr>
              <a:buNone/>
            </a:pPr>
            <a:r>
              <a:rPr lang="en-US" sz="1200" dirty="0"/>
              <a:t>AND (BUFFER_GETS-DISK_READS)/BUFFER_GETS &lt; 0.8 </a:t>
            </a:r>
            <a:endParaRPr sz="1200" dirty="0"/>
          </a:p>
          <a:p>
            <a:pPr>
              <a:buNone/>
            </a:pPr>
            <a:r>
              <a:rPr lang="en-US" sz="1200" dirty="0"/>
              <a:t>ORDER BY 4 DESC</a:t>
            </a:r>
            <a:r>
              <a:rPr lang="en-US" sz="1200" dirty="0" smtClean="0"/>
              <a:t>;</a:t>
            </a:r>
          </a:p>
          <a:p>
            <a:pPr>
              <a:buNone/>
            </a:pPr>
            <a:endParaRPr lang="en-US" sz="1200" dirty="0"/>
          </a:p>
          <a:p>
            <a:pPr>
              <a:buNone/>
            </a:pPr>
            <a:r>
              <a:rPr dirty="0"/>
              <a:t>查找前十条性能差的</a:t>
            </a:r>
            <a:r>
              <a:rPr lang="en-US" dirty="0" err="1"/>
              <a:t>sql</a:t>
            </a:r>
            <a:endParaRPr lang="en-US" dirty="0"/>
          </a:p>
          <a:p>
            <a:pPr>
              <a:buNone/>
            </a:pPr>
            <a:r>
              <a:rPr lang="en-US" dirty="0"/>
              <a:t>SELECT * FROM </a:t>
            </a:r>
          </a:p>
          <a:p>
            <a:pPr>
              <a:buNone/>
            </a:pPr>
            <a:r>
              <a:rPr lang="en-US" dirty="0"/>
              <a:t>  (</a:t>
            </a:r>
          </a:p>
          <a:p>
            <a:pPr>
              <a:buNone/>
            </a:pPr>
            <a:r>
              <a:rPr lang="en-US" dirty="0"/>
              <a:t>   SELECT PARSING_USER_ID</a:t>
            </a:r>
          </a:p>
          <a:p>
            <a:pPr>
              <a:buNone/>
            </a:pPr>
            <a:r>
              <a:rPr lang="en-US" dirty="0"/>
              <a:t>          EXECUTIONS,</a:t>
            </a:r>
          </a:p>
          <a:p>
            <a:pPr>
              <a:buNone/>
            </a:pPr>
            <a:r>
              <a:rPr lang="en-US" dirty="0"/>
              <a:t>          SORTS,</a:t>
            </a:r>
          </a:p>
          <a:p>
            <a:pPr>
              <a:buNone/>
            </a:pPr>
            <a:r>
              <a:rPr lang="en-US" dirty="0"/>
              <a:t>          COMMAND_TYPE,</a:t>
            </a:r>
          </a:p>
          <a:p>
            <a:pPr>
              <a:buNone/>
            </a:pPr>
            <a:r>
              <a:rPr lang="en-US" dirty="0"/>
              <a:t>          DISK_READS,</a:t>
            </a:r>
          </a:p>
          <a:p>
            <a:pPr>
              <a:buNone/>
            </a:pPr>
            <a:r>
              <a:rPr lang="en-US" dirty="0"/>
              <a:t>          </a:t>
            </a:r>
            <a:r>
              <a:rPr lang="en-US" dirty="0" err="1"/>
              <a:t>sql_text</a:t>
            </a:r>
            <a:endParaRPr lang="en-US" dirty="0"/>
          </a:p>
          <a:p>
            <a:pPr>
              <a:buNone/>
            </a:pPr>
            <a:r>
              <a:rPr lang="en-US" dirty="0"/>
              <a:t>      FROM  </a:t>
            </a:r>
            <a:r>
              <a:rPr lang="en-US" dirty="0" err="1"/>
              <a:t>v$sqlarea</a:t>
            </a:r>
            <a:endParaRPr lang="en-US" dirty="0"/>
          </a:p>
          <a:p>
            <a:pPr>
              <a:buNone/>
            </a:pPr>
            <a:r>
              <a:rPr lang="en-US" dirty="0"/>
              <a:t>     ORDER BY </a:t>
            </a:r>
            <a:r>
              <a:rPr lang="en-US" dirty="0" err="1"/>
              <a:t>disk_reads</a:t>
            </a:r>
            <a:r>
              <a:rPr lang="en-US" dirty="0"/>
              <a:t> DESC </a:t>
            </a:r>
          </a:p>
          <a:p>
            <a:pPr>
              <a:buNone/>
            </a:pPr>
            <a:r>
              <a:rPr lang="en-US" dirty="0"/>
              <a:t>   )  </a:t>
            </a:r>
            <a:r>
              <a:rPr lang="en-US" dirty="0" smtClean="0"/>
              <a:t> </a:t>
            </a:r>
            <a:r>
              <a:rPr lang="en-US" dirty="0"/>
              <a:t>WHERE ROWNUM&lt;10 ;</a:t>
            </a:r>
          </a:p>
          <a:p>
            <a:pPr>
              <a:buNone/>
            </a:pP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42</a:t>
            </a:fld>
            <a:endParaRPr lang="en-GB"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用索引提高效率</a:t>
            </a:r>
            <a:endParaRPr lang="zh-CN" altLang="en-US" dirty="0"/>
          </a:p>
        </p:txBody>
      </p:sp>
      <p:sp>
        <p:nvSpPr>
          <p:cNvPr id="3" name="内容占位符 2"/>
          <p:cNvSpPr>
            <a:spLocks noGrp="1"/>
          </p:cNvSpPr>
          <p:nvPr>
            <p:ph idx="1"/>
          </p:nvPr>
        </p:nvSpPr>
        <p:spPr/>
        <p:txBody>
          <a:bodyPr/>
          <a:lstStyle/>
          <a:p>
            <a:pPr>
              <a:buNone/>
            </a:pPr>
            <a:r>
              <a:rPr altLang="en-US" dirty="0" smtClean="0"/>
              <a:t>这个总所周知。</a:t>
            </a:r>
            <a:endParaRPr lang="en-US" altLang="en-US" dirty="0" smtClean="0"/>
          </a:p>
          <a:p>
            <a:pPr>
              <a:buNone/>
            </a:pPr>
            <a:endParaRPr lang="en-US" altLang="zh-CN" dirty="0"/>
          </a:p>
          <a:p>
            <a:pPr>
              <a:buNone/>
            </a:pPr>
            <a:r>
              <a:rPr b="1" dirty="0" smtClean="0"/>
              <a:t>但是，定期的重构索引是有必要的</a:t>
            </a:r>
            <a:r>
              <a:rPr lang="en-US" b="1" dirty="0" smtClean="0"/>
              <a:t>.</a:t>
            </a:r>
            <a:r>
              <a:rPr b="1" dirty="0" smtClean="0"/>
              <a:t>：</a:t>
            </a:r>
            <a:endParaRPr dirty="0"/>
          </a:p>
          <a:p>
            <a:pPr>
              <a:buNone/>
            </a:pPr>
            <a:r>
              <a:rPr lang="en-US" b="1" dirty="0"/>
              <a:t>ALTER INDEX &lt;INDEXNAME&gt; REBUILD &lt;TABLESPACENAME&gt;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43</a:t>
            </a:fld>
            <a:endParaRPr lang="en-GB"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避免在索引列上使用计算</a:t>
            </a:r>
            <a:endParaRPr lang="zh-CN" altLang="en-US" dirty="0"/>
          </a:p>
        </p:txBody>
      </p:sp>
      <p:sp>
        <p:nvSpPr>
          <p:cNvPr id="3" name="内容占位符 2"/>
          <p:cNvSpPr>
            <a:spLocks noGrp="1"/>
          </p:cNvSpPr>
          <p:nvPr>
            <p:ph idx="1"/>
          </p:nvPr>
        </p:nvSpPr>
        <p:spPr/>
        <p:txBody>
          <a:bodyPr/>
          <a:lstStyle/>
          <a:p>
            <a:pPr>
              <a:buNone/>
            </a:pPr>
            <a:r>
              <a:rPr lang="en-US" dirty="0"/>
              <a:t>WHERE</a:t>
            </a:r>
            <a:r>
              <a:rPr dirty="0"/>
              <a:t>子句中，如果索引列是函数的一部分．</a:t>
            </a:r>
            <a:r>
              <a:rPr dirty="0" smtClean="0"/>
              <a:t>优化器将不使用索引而使用全表扫描。</a:t>
            </a:r>
            <a:endParaRPr lang="en-US" dirty="0" smtClean="0"/>
          </a:p>
          <a:p>
            <a:pPr>
              <a:buNone/>
            </a:pPr>
            <a:endParaRPr lang="en-US" altLang="zh-CN" dirty="0"/>
          </a:p>
          <a:p>
            <a:pPr>
              <a:buNone/>
            </a:pPr>
            <a:r>
              <a:rPr b="1" dirty="0"/>
              <a:t>如果一定要对使用函数的列启用索引</a:t>
            </a:r>
            <a:r>
              <a:rPr lang="en-US" b="1" dirty="0"/>
              <a:t>, </a:t>
            </a:r>
            <a:r>
              <a:rPr b="1" dirty="0"/>
              <a:t>建立</a:t>
            </a:r>
            <a:r>
              <a:rPr b="1" dirty="0" smtClean="0"/>
              <a:t>基于函数的索引</a:t>
            </a:r>
            <a:r>
              <a:rPr lang="en-US" b="1" dirty="0"/>
              <a:t>(Function-Based Index) </a:t>
            </a:r>
            <a:r>
              <a:rPr b="1" dirty="0"/>
              <a:t>也许是一个较好的方案</a:t>
            </a:r>
            <a:r>
              <a:rPr lang="en-US" b="1" dirty="0"/>
              <a:t>.</a:t>
            </a:r>
            <a:endParaRPr dirty="0"/>
          </a:p>
          <a:p>
            <a:pPr>
              <a:buNone/>
            </a:pPr>
            <a:r>
              <a:rPr lang="en-US" b="1" dirty="0" smtClean="0"/>
              <a:t>CREATE </a:t>
            </a:r>
            <a:r>
              <a:rPr lang="en-US" b="1" dirty="0"/>
              <a:t>INDEX EMP_I ON EMP (UPPER(</a:t>
            </a:r>
            <a:r>
              <a:rPr lang="en-US" b="1" dirty="0" err="1"/>
              <a:t>ename</a:t>
            </a:r>
            <a:r>
              <a:rPr lang="en-US" b="1" dirty="0"/>
              <a:t>)); /*</a:t>
            </a:r>
            <a:r>
              <a:rPr b="1" dirty="0"/>
              <a:t>建立基于函数的索引</a:t>
            </a:r>
            <a:r>
              <a:rPr lang="en-US" b="1" dirty="0"/>
              <a:t>*/</a:t>
            </a:r>
            <a:endParaRPr dirty="0"/>
          </a:p>
          <a:p>
            <a:pPr>
              <a:buNone/>
            </a:pPr>
            <a:r>
              <a:rPr lang="en-US" b="1" dirty="0"/>
              <a:t> SELECT * FROM </a:t>
            </a:r>
            <a:r>
              <a:rPr lang="en-US" b="1" dirty="0" err="1"/>
              <a:t>emp</a:t>
            </a:r>
            <a:r>
              <a:rPr lang="en-US" b="1" dirty="0"/>
              <a:t> WHERE UPPER(</a:t>
            </a:r>
            <a:r>
              <a:rPr lang="en-US" b="1" dirty="0" err="1"/>
              <a:t>ename</a:t>
            </a:r>
            <a:r>
              <a:rPr lang="en-US" b="1" dirty="0"/>
              <a:t>) = ‘BLACKSNAIL’; /*</a:t>
            </a:r>
            <a:r>
              <a:rPr b="1" dirty="0"/>
              <a:t>将使用索引</a:t>
            </a:r>
            <a:r>
              <a:rPr lang="en-US" b="1" dirty="0"/>
              <a: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44</a:t>
            </a:fld>
            <a:endParaRPr lang="en-GB"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用&gt;=</a:t>
            </a:r>
            <a:r>
              <a:rPr lang="en-US" dirty="0" err="1" smtClean="0"/>
              <a:t>替代</a:t>
            </a:r>
            <a:r>
              <a:rPr lang="en-US" dirty="0" smtClean="0"/>
              <a:t>&gt;</a:t>
            </a:r>
            <a:endParaRPr lang="zh-CN" altLang="en-US" dirty="0"/>
          </a:p>
        </p:txBody>
      </p:sp>
      <p:sp>
        <p:nvSpPr>
          <p:cNvPr id="3" name="内容占位符 2"/>
          <p:cNvSpPr>
            <a:spLocks noGrp="1"/>
          </p:cNvSpPr>
          <p:nvPr>
            <p:ph idx="1"/>
          </p:nvPr>
        </p:nvSpPr>
        <p:spPr/>
        <p:txBody>
          <a:bodyPr/>
          <a:lstStyle/>
          <a:p>
            <a:pPr>
              <a:buNone/>
            </a:pPr>
            <a:r>
              <a:rPr dirty="0"/>
              <a:t>高效</a:t>
            </a:r>
            <a:r>
              <a:rPr lang="en-US" dirty="0" smtClean="0"/>
              <a:t>:</a:t>
            </a:r>
            <a:r>
              <a:rPr lang="en-US" dirty="0"/>
              <a:t> </a:t>
            </a:r>
            <a:endParaRPr dirty="0"/>
          </a:p>
          <a:p>
            <a:pPr>
              <a:buNone/>
            </a:pPr>
            <a:r>
              <a:rPr lang="en-US" dirty="0"/>
              <a:t>   SELECT *</a:t>
            </a:r>
            <a:endParaRPr dirty="0"/>
          </a:p>
          <a:p>
            <a:pPr>
              <a:buNone/>
            </a:pPr>
            <a:r>
              <a:rPr lang="en-US" dirty="0"/>
              <a:t>   FROM EMP</a:t>
            </a:r>
            <a:endParaRPr dirty="0"/>
          </a:p>
          <a:p>
            <a:pPr>
              <a:buNone/>
            </a:pPr>
            <a:r>
              <a:rPr lang="en-US" dirty="0"/>
              <a:t>   WHERE DEPTNO &gt;=4</a:t>
            </a:r>
            <a:endParaRPr dirty="0"/>
          </a:p>
          <a:p>
            <a:pPr>
              <a:buNone/>
            </a:pPr>
            <a:r>
              <a:rPr lang="en-US" dirty="0"/>
              <a:t>   </a:t>
            </a:r>
            <a:endParaRPr dirty="0"/>
          </a:p>
          <a:p>
            <a:pPr>
              <a:buNone/>
            </a:pPr>
            <a:r>
              <a:rPr lang="en-US" dirty="0"/>
              <a:t>   </a:t>
            </a:r>
            <a:r>
              <a:rPr dirty="0"/>
              <a:t>低效</a:t>
            </a:r>
            <a:r>
              <a:rPr lang="en-US" dirty="0" smtClean="0"/>
              <a:t>:</a:t>
            </a:r>
            <a:r>
              <a:rPr lang="en-US" dirty="0"/>
              <a:t> </a:t>
            </a:r>
            <a:endParaRPr dirty="0"/>
          </a:p>
          <a:p>
            <a:pPr>
              <a:buNone/>
            </a:pPr>
            <a:r>
              <a:rPr lang="en-US" dirty="0"/>
              <a:t>   SELECT *</a:t>
            </a:r>
            <a:endParaRPr dirty="0"/>
          </a:p>
          <a:p>
            <a:pPr>
              <a:buNone/>
            </a:pPr>
            <a:r>
              <a:rPr lang="en-US" dirty="0"/>
              <a:t>   FROM EMP</a:t>
            </a:r>
            <a:endParaRPr dirty="0"/>
          </a:p>
          <a:p>
            <a:pPr>
              <a:buNone/>
            </a:pPr>
            <a:r>
              <a:rPr lang="en-US" dirty="0"/>
              <a:t>   WHERE DEPTNO &gt;3</a:t>
            </a:r>
            <a:endParaRPr dirty="0"/>
          </a:p>
          <a:p>
            <a:pPr>
              <a:buNone/>
            </a:pPr>
            <a:r>
              <a:rPr lang="en-US" dirty="0"/>
              <a:t> </a:t>
            </a:r>
            <a:endParaRPr dirty="0"/>
          </a:p>
          <a:p>
            <a:pPr>
              <a:buNone/>
            </a:pPr>
            <a:r>
              <a:rPr lang="en-US" dirty="0"/>
              <a:t>      </a:t>
            </a:r>
            <a:r>
              <a:rPr dirty="0"/>
              <a:t>两者的区别在于</a:t>
            </a:r>
            <a:r>
              <a:rPr lang="en-US" dirty="0"/>
              <a:t>, </a:t>
            </a:r>
            <a:r>
              <a:rPr dirty="0"/>
              <a:t>前者</a:t>
            </a:r>
            <a:r>
              <a:rPr lang="en-US" dirty="0"/>
              <a:t>DBMS</a:t>
            </a:r>
            <a:r>
              <a:rPr dirty="0"/>
              <a:t>将直接跳到第一个</a:t>
            </a:r>
            <a:r>
              <a:rPr lang="en-US" dirty="0"/>
              <a:t>DEPT</a:t>
            </a:r>
            <a:r>
              <a:rPr dirty="0"/>
              <a:t>等于</a:t>
            </a:r>
            <a:r>
              <a:rPr lang="en-US" dirty="0"/>
              <a:t>4</a:t>
            </a:r>
            <a:r>
              <a:rPr dirty="0" smtClean="0"/>
              <a:t>的记录</a:t>
            </a:r>
            <a:r>
              <a:rPr lang="en-US" dirty="0" smtClean="0"/>
              <a:t>,  </a:t>
            </a:r>
            <a:r>
              <a:rPr dirty="0" smtClean="0"/>
              <a:t>而后者将首先定位到</a:t>
            </a:r>
            <a:r>
              <a:rPr lang="en-US" dirty="0"/>
              <a:t>DEPTNO=3</a:t>
            </a:r>
            <a:r>
              <a:rPr dirty="0"/>
              <a:t>的记录并且向前扫描到第一个</a:t>
            </a:r>
            <a:r>
              <a:rPr lang="en-US" dirty="0"/>
              <a:t>DEPT</a:t>
            </a:r>
            <a:r>
              <a:rPr dirty="0"/>
              <a:t>大于</a:t>
            </a:r>
            <a:r>
              <a:rPr lang="en-US" dirty="0"/>
              <a:t>3</a:t>
            </a:r>
            <a:r>
              <a:rPr dirty="0"/>
              <a:t>的记录</a:t>
            </a:r>
            <a:r>
              <a:rPr lang="en-US" dirty="0"/>
              <a: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45</a:t>
            </a:fld>
            <a:endParaRPr lang="en-GB"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a:t>
            </a:r>
            <a:r>
              <a:rPr lang="en-US" dirty="0" smtClean="0"/>
              <a:t>UNION</a:t>
            </a:r>
            <a:r>
              <a:rPr lang="zh-CN" altLang="en-US" dirty="0" smtClean="0"/>
              <a:t>替换</a:t>
            </a:r>
            <a:r>
              <a:rPr lang="en-US" dirty="0" smtClean="0"/>
              <a:t>OR (</a:t>
            </a:r>
            <a:r>
              <a:rPr lang="zh-CN" altLang="en-US" dirty="0" smtClean="0"/>
              <a:t>适用于索引列</a:t>
            </a:r>
            <a:r>
              <a:rPr lang="en-US" dirty="0" smtClean="0"/>
              <a:t>)</a:t>
            </a:r>
            <a:endParaRPr lang="zh-CN" altLang="en-US" dirty="0"/>
          </a:p>
        </p:txBody>
      </p:sp>
      <p:sp>
        <p:nvSpPr>
          <p:cNvPr id="3" name="内容占位符 2"/>
          <p:cNvSpPr>
            <a:spLocks noGrp="1"/>
          </p:cNvSpPr>
          <p:nvPr>
            <p:ph idx="1"/>
          </p:nvPr>
        </p:nvSpPr>
        <p:spPr/>
        <p:txBody>
          <a:bodyPr/>
          <a:lstStyle/>
          <a:p>
            <a:pPr marL="0" indent="0">
              <a:buNone/>
            </a:pPr>
            <a:r>
              <a:rPr dirty="0"/>
              <a:t>通常情况下</a:t>
            </a:r>
            <a:r>
              <a:rPr lang="en-US" dirty="0"/>
              <a:t>, </a:t>
            </a:r>
            <a:r>
              <a:rPr dirty="0"/>
              <a:t>用</a:t>
            </a:r>
            <a:r>
              <a:rPr lang="en-US" dirty="0"/>
              <a:t>UNION</a:t>
            </a:r>
            <a:r>
              <a:rPr dirty="0"/>
              <a:t>替换</a:t>
            </a:r>
            <a:r>
              <a:rPr lang="en-US" dirty="0"/>
              <a:t>WHERE</a:t>
            </a:r>
            <a:r>
              <a:rPr dirty="0"/>
              <a:t>子句中的</a:t>
            </a:r>
            <a:r>
              <a:rPr lang="en-US" dirty="0"/>
              <a:t>OR</a:t>
            </a:r>
            <a:r>
              <a:rPr dirty="0" smtClean="0"/>
              <a:t>将会起到较好的效果</a:t>
            </a:r>
            <a:r>
              <a:rPr lang="en-US" dirty="0" smtClean="0"/>
              <a:t>, </a:t>
            </a:r>
            <a:r>
              <a:rPr dirty="0" smtClean="0"/>
              <a:t>特别是数据量比较大的时候</a:t>
            </a:r>
            <a:r>
              <a:rPr lang="en-US" dirty="0" smtClean="0"/>
              <a:t>. </a:t>
            </a:r>
            <a:r>
              <a:rPr dirty="0"/>
              <a:t>对索引列使用</a:t>
            </a:r>
            <a:r>
              <a:rPr lang="en-US" dirty="0"/>
              <a:t>OR</a:t>
            </a:r>
            <a:r>
              <a:rPr dirty="0"/>
              <a:t>将造成全表扫描</a:t>
            </a:r>
            <a:r>
              <a:rPr lang="en-US" dirty="0"/>
              <a:t>. </a:t>
            </a:r>
            <a:r>
              <a:rPr dirty="0"/>
              <a:t>注意</a:t>
            </a:r>
            <a:r>
              <a:rPr lang="en-US" dirty="0"/>
              <a:t>, </a:t>
            </a:r>
            <a:r>
              <a:rPr dirty="0"/>
              <a:t>以上规则只针对多个索引列有效</a:t>
            </a:r>
            <a:r>
              <a:rPr lang="en-US" dirty="0"/>
              <a:t>. </a:t>
            </a:r>
            <a:r>
              <a:rPr dirty="0"/>
              <a:t>如果有</a:t>
            </a:r>
            <a:r>
              <a:rPr lang="en-US" dirty="0"/>
              <a:t>column</a:t>
            </a:r>
            <a:r>
              <a:rPr dirty="0"/>
              <a:t>没有被索引</a:t>
            </a:r>
            <a:r>
              <a:rPr lang="en-US" dirty="0"/>
              <a:t>, </a:t>
            </a:r>
            <a:r>
              <a:rPr dirty="0"/>
              <a:t>查询效率可能会因为你没有选择</a:t>
            </a:r>
            <a:r>
              <a:rPr lang="en-US" dirty="0"/>
              <a:t>OR</a:t>
            </a:r>
            <a:r>
              <a:rPr dirty="0"/>
              <a:t>而降低</a:t>
            </a:r>
            <a:r>
              <a:rPr lang="en-US" dirty="0"/>
              <a:t>. </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46</a:t>
            </a:fld>
            <a:endParaRPr lang="en-GB"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a:t>
            </a:r>
            <a:r>
              <a:rPr lang="en-US" dirty="0" smtClean="0"/>
              <a:t>IN</a:t>
            </a:r>
            <a:r>
              <a:rPr lang="zh-CN" altLang="en-US" dirty="0" smtClean="0"/>
              <a:t>来替换</a:t>
            </a:r>
            <a:r>
              <a:rPr lang="en-US" dirty="0" smtClean="0"/>
              <a:t>OR</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47</a:t>
            </a:fld>
            <a:endParaRPr lang="en-GB"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避免在索引列上使用</a:t>
            </a:r>
            <a:r>
              <a:rPr lang="en-US" dirty="0" smtClean="0"/>
              <a:t>IS NULL</a:t>
            </a:r>
            <a:r>
              <a:rPr lang="zh-CN" altLang="en-US" dirty="0" smtClean="0"/>
              <a:t>和</a:t>
            </a:r>
            <a:r>
              <a:rPr lang="en-US" dirty="0" smtClean="0"/>
              <a:t>IS NOT NULL</a:t>
            </a:r>
            <a:endParaRPr lang="zh-CN" altLang="en-US" dirty="0"/>
          </a:p>
        </p:txBody>
      </p:sp>
      <p:sp>
        <p:nvSpPr>
          <p:cNvPr id="3" name="内容占位符 2"/>
          <p:cNvSpPr>
            <a:spLocks noGrp="1"/>
          </p:cNvSpPr>
          <p:nvPr>
            <p:ph idx="1"/>
          </p:nvPr>
        </p:nvSpPr>
        <p:spPr/>
        <p:txBody>
          <a:bodyPr/>
          <a:lstStyle/>
          <a:p>
            <a:pPr marL="0" indent="0">
              <a:buNone/>
            </a:pPr>
            <a:r>
              <a:rPr dirty="0"/>
              <a:t>避免在索引中使用任何可以为空的列，</a:t>
            </a:r>
            <a:r>
              <a:rPr lang="en-US" dirty="0"/>
              <a:t>ORACLE</a:t>
            </a:r>
            <a:r>
              <a:rPr dirty="0"/>
              <a:t>将无法使用该索引 ．对于单列索引，如果列包含空值，索引中将不存在此记录</a:t>
            </a:r>
            <a:r>
              <a:rPr lang="en-US" dirty="0"/>
              <a:t>. </a:t>
            </a:r>
            <a:r>
              <a:rPr dirty="0"/>
              <a:t>对于复合索引，如果每个列都为空，索引中同样不存在此记录</a:t>
            </a:r>
            <a:r>
              <a:rPr lang="en-US" dirty="0"/>
              <a:t>.</a:t>
            </a:r>
            <a:r>
              <a:rPr dirty="0"/>
              <a:t>　如果至少有一个列不为空，则记录存在于索引中．</a:t>
            </a:r>
          </a:p>
          <a:p>
            <a:pPr>
              <a:buNone/>
            </a:pPr>
            <a:r>
              <a:rPr dirty="0"/>
              <a:t>举例</a:t>
            </a:r>
            <a:r>
              <a:rPr lang="en-US" dirty="0"/>
              <a:t>:</a:t>
            </a:r>
            <a:endParaRPr dirty="0"/>
          </a:p>
          <a:p>
            <a:pPr marL="0" indent="0">
              <a:buNone/>
            </a:pPr>
            <a:r>
              <a:rPr dirty="0" smtClean="0"/>
              <a:t>如果唯一性索引建立在表的</a:t>
            </a:r>
            <a:r>
              <a:rPr lang="en-US" dirty="0"/>
              <a:t>A</a:t>
            </a:r>
            <a:r>
              <a:rPr dirty="0"/>
              <a:t>列和</a:t>
            </a:r>
            <a:r>
              <a:rPr lang="en-US" dirty="0"/>
              <a:t>B</a:t>
            </a:r>
            <a:r>
              <a:rPr dirty="0"/>
              <a:t>列上</a:t>
            </a:r>
            <a:r>
              <a:rPr lang="en-US" dirty="0"/>
              <a:t>, </a:t>
            </a:r>
            <a:r>
              <a:rPr dirty="0"/>
              <a:t>并且表中存在一条记录的</a:t>
            </a:r>
            <a:r>
              <a:rPr lang="en-US" dirty="0"/>
              <a:t>A,B</a:t>
            </a:r>
            <a:r>
              <a:rPr dirty="0"/>
              <a:t>值为</a:t>
            </a:r>
            <a:r>
              <a:rPr lang="en-US" dirty="0"/>
              <a:t>(123,null) , ORACLE</a:t>
            </a:r>
            <a:r>
              <a:rPr dirty="0"/>
              <a:t>将不接受下一条具有相同</a:t>
            </a:r>
            <a:r>
              <a:rPr lang="en-US" dirty="0"/>
              <a:t>A,B</a:t>
            </a:r>
            <a:r>
              <a:rPr dirty="0"/>
              <a:t>值（</a:t>
            </a:r>
            <a:r>
              <a:rPr lang="en-US" dirty="0"/>
              <a:t>123,null</a:t>
            </a:r>
            <a:r>
              <a:rPr dirty="0"/>
              <a:t>）的记录</a:t>
            </a:r>
            <a:r>
              <a:rPr lang="en-US" dirty="0"/>
              <a:t>(</a:t>
            </a:r>
            <a:r>
              <a:rPr dirty="0"/>
              <a:t>插入</a:t>
            </a:r>
            <a:r>
              <a:rPr lang="en-US" dirty="0"/>
              <a:t>). </a:t>
            </a:r>
            <a:r>
              <a:rPr dirty="0"/>
              <a:t>然而如果</a:t>
            </a:r>
          </a:p>
          <a:p>
            <a:pPr>
              <a:buNone/>
            </a:pPr>
            <a:r>
              <a:rPr dirty="0"/>
              <a:t>所有的索引列都为空，</a:t>
            </a:r>
            <a:r>
              <a:rPr lang="en-US" dirty="0"/>
              <a:t>ORACLE</a:t>
            </a:r>
            <a:r>
              <a:rPr dirty="0"/>
              <a:t>将认为整个键值为空而</a:t>
            </a:r>
            <a:r>
              <a:rPr b="1" dirty="0"/>
              <a:t>空不等于空</a:t>
            </a:r>
            <a:r>
              <a:rPr lang="en-US" dirty="0"/>
              <a:t>. </a:t>
            </a:r>
            <a:r>
              <a:rPr dirty="0"/>
              <a:t>因此你可以插入</a:t>
            </a:r>
            <a:r>
              <a:rPr lang="en-US" dirty="0"/>
              <a:t>1000</a:t>
            </a:r>
            <a:endParaRPr dirty="0"/>
          </a:p>
          <a:p>
            <a:pPr>
              <a:buNone/>
            </a:pPr>
            <a:r>
              <a:rPr dirty="0"/>
              <a:t>条具有相同键值的记录</a:t>
            </a:r>
            <a:r>
              <a:rPr lang="en-US" dirty="0"/>
              <a:t>,</a:t>
            </a:r>
            <a:r>
              <a:rPr dirty="0"/>
              <a:t>当然它们都是空</a:t>
            </a:r>
            <a:r>
              <a:rPr lang="en-US" dirty="0"/>
              <a:t>!</a:t>
            </a:r>
            <a:endParaRPr dirty="0"/>
          </a:p>
          <a:p>
            <a:pPr>
              <a:buNone/>
            </a:pPr>
            <a:r>
              <a:rPr lang="en-US" dirty="0"/>
              <a:t> </a:t>
            </a:r>
            <a:endParaRPr dirty="0"/>
          </a:p>
          <a:p>
            <a:pPr marL="0" indent="0">
              <a:buNone/>
            </a:pPr>
            <a:r>
              <a:rPr lang="en-US" dirty="0" smtClean="0"/>
              <a:t>  </a:t>
            </a:r>
            <a:r>
              <a:rPr dirty="0"/>
              <a:t>因为空值不存在于索引列中</a:t>
            </a:r>
            <a:r>
              <a:rPr lang="en-US" dirty="0"/>
              <a:t>,</a:t>
            </a:r>
            <a:r>
              <a:rPr dirty="0"/>
              <a:t>所以</a:t>
            </a:r>
            <a:r>
              <a:rPr lang="en-US" dirty="0"/>
              <a:t>WHERE</a:t>
            </a:r>
            <a:r>
              <a:rPr dirty="0"/>
              <a:t>子句中对索引列进行空值比较将使</a:t>
            </a:r>
            <a:r>
              <a:rPr lang="en-US" dirty="0"/>
              <a:t>ORACLE</a:t>
            </a:r>
            <a:r>
              <a:rPr dirty="0"/>
              <a:t>停用该索引</a:t>
            </a:r>
            <a:r>
              <a:rPr lang="en-US" dirty="0"/>
              <a: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48</a:t>
            </a:fld>
            <a:endParaRPr lang="en-GB"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总是使用索引的第一个列</a:t>
            </a:r>
            <a:endParaRPr lang="zh-CN" altLang="en-US" dirty="0"/>
          </a:p>
        </p:txBody>
      </p:sp>
      <p:sp>
        <p:nvSpPr>
          <p:cNvPr id="3" name="内容占位符 2"/>
          <p:cNvSpPr>
            <a:spLocks noGrp="1"/>
          </p:cNvSpPr>
          <p:nvPr>
            <p:ph idx="1"/>
          </p:nvPr>
        </p:nvSpPr>
        <p:spPr/>
        <p:txBody>
          <a:bodyPr/>
          <a:lstStyle/>
          <a:p>
            <a:pPr marL="0" indent="0">
              <a:buNone/>
            </a:pPr>
            <a:r>
              <a:rPr dirty="0"/>
              <a:t>如果索引是建立在多个列上</a:t>
            </a:r>
            <a:r>
              <a:rPr lang="en-US" dirty="0"/>
              <a:t>, </a:t>
            </a:r>
            <a:r>
              <a:rPr dirty="0"/>
              <a:t>只有在它的第一个列</a:t>
            </a:r>
            <a:r>
              <a:rPr lang="en-US" dirty="0"/>
              <a:t>(leading column)</a:t>
            </a:r>
            <a:r>
              <a:rPr dirty="0"/>
              <a:t>被</a:t>
            </a:r>
            <a:r>
              <a:rPr lang="en-US" dirty="0"/>
              <a:t>where</a:t>
            </a:r>
            <a:r>
              <a:rPr dirty="0"/>
              <a:t>子句引用时</a:t>
            </a:r>
            <a:r>
              <a:rPr lang="en-US" dirty="0"/>
              <a:t>,</a:t>
            </a:r>
            <a:r>
              <a:rPr dirty="0"/>
              <a:t>优化器才会选择使用该索引</a:t>
            </a:r>
            <a:r>
              <a:rPr lang="en-US" dirty="0"/>
              <a:t>.</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49</a:t>
            </a:fld>
            <a:endParaRPr lang="en-GB"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优化共享池</a:t>
            </a:r>
            <a:endParaRPr lang="zh-CN" altLang="en-US" dirty="0"/>
          </a:p>
        </p:txBody>
      </p:sp>
      <p:sp>
        <p:nvSpPr>
          <p:cNvPr id="3" name="内容占位符 2"/>
          <p:cNvSpPr>
            <a:spLocks noGrp="1"/>
          </p:cNvSpPr>
          <p:nvPr>
            <p:ph idx="1"/>
          </p:nvPr>
        </p:nvSpPr>
        <p:spPr/>
        <p:txBody>
          <a:bodyPr/>
          <a:lstStyle/>
          <a:p>
            <a:pPr marL="0" indent="0">
              <a:buNone/>
            </a:pPr>
            <a:r>
              <a:rPr dirty="0" smtClean="0">
                <a:latin typeface="+mn-ea"/>
                <a:ea typeface="+mn-ea"/>
              </a:rPr>
              <a:t>共享池是</a:t>
            </a:r>
            <a:r>
              <a:rPr lang="en-US" altLang="zh-CN" dirty="0" smtClean="0">
                <a:latin typeface="+mn-ea"/>
                <a:ea typeface="+mn-ea"/>
              </a:rPr>
              <a:t>SGA</a:t>
            </a:r>
            <a:r>
              <a:rPr dirty="0" smtClean="0">
                <a:latin typeface="+mn-ea"/>
                <a:ea typeface="+mn-ea"/>
              </a:rPr>
              <a:t>的重要成员．由库高速缓存和数据字典高速缓存组成。不能单独增加或减少专门用于这两个组件中某一个存．</a:t>
            </a:r>
            <a:r>
              <a:rPr lang="en-US" altLang="zh-CN" dirty="0" smtClean="0">
                <a:latin typeface="+mn-ea"/>
                <a:ea typeface="+mn-ea"/>
              </a:rPr>
              <a:t>Oracle</a:t>
            </a:r>
            <a:r>
              <a:rPr dirty="0" smtClean="0">
                <a:latin typeface="+mn-ea"/>
                <a:ea typeface="+mn-ea"/>
              </a:rPr>
              <a:t>按照一定的比例同时进行调整。</a:t>
            </a:r>
            <a:endParaRPr lang="en-US" dirty="0" smtClean="0">
              <a:latin typeface="+mn-ea"/>
              <a:ea typeface="+mn-ea"/>
            </a:endParaRPr>
          </a:p>
          <a:p>
            <a:pPr>
              <a:buNone/>
            </a:pPr>
            <a:endParaRPr lang="en-US" altLang="zh-CN" dirty="0" smtClean="0">
              <a:latin typeface="+mn-ea"/>
              <a:ea typeface="+mn-ea"/>
            </a:endParaRPr>
          </a:p>
          <a:p>
            <a:r>
              <a:rPr dirty="0" smtClean="0">
                <a:latin typeface="+mn-ea"/>
              </a:rPr>
              <a:t>库高速缓存的度量和优化</a:t>
            </a:r>
            <a:endParaRPr lang="en-US" dirty="0" smtClean="0">
              <a:latin typeface="+mn-ea"/>
            </a:endParaRPr>
          </a:p>
          <a:p>
            <a:r>
              <a:rPr dirty="0" smtClean="0">
                <a:latin typeface="+mn-ea"/>
              </a:rPr>
              <a:t>数据字典高速缓存的度量和优化</a:t>
            </a:r>
            <a:endParaRPr lang="zh-CN" altLang="en-US" dirty="0">
              <a:latin typeface="+mn-ea"/>
              <a:ea typeface="+mn-ea"/>
            </a:endParaRPr>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5</a:t>
            </a:fld>
            <a:endParaRPr lang="en-GB"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避免改变索引列的类型</a:t>
            </a:r>
            <a:endParaRPr lang="zh-CN" altLang="en-US" dirty="0"/>
          </a:p>
        </p:txBody>
      </p:sp>
      <p:sp>
        <p:nvSpPr>
          <p:cNvPr id="3" name="内容占位符 2"/>
          <p:cNvSpPr>
            <a:spLocks noGrp="1"/>
          </p:cNvSpPr>
          <p:nvPr>
            <p:ph idx="1"/>
          </p:nvPr>
        </p:nvSpPr>
        <p:spPr/>
        <p:txBody>
          <a:bodyPr/>
          <a:lstStyle/>
          <a:p>
            <a:pPr marL="0" indent="0">
              <a:buNone/>
            </a:pPr>
            <a:r>
              <a:rPr b="1" dirty="0"/>
              <a:t>了避免</a:t>
            </a:r>
            <a:r>
              <a:rPr lang="en-US" b="1" dirty="0"/>
              <a:t>ORACLE</a:t>
            </a:r>
            <a:r>
              <a:rPr b="1" dirty="0"/>
              <a:t>对你的</a:t>
            </a:r>
            <a:r>
              <a:rPr lang="en-US" b="1" dirty="0"/>
              <a:t>SQL</a:t>
            </a:r>
            <a:r>
              <a:rPr b="1" dirty="0"/>
              <a:t>进行隐式的类型转换</a:t>
            </a:r>
            <a:r>
              <a:rPr lang="en-US" b="1" dirty="0"/>
              <a:t>, </a:t>
            </a:r>
            <a:r>
              <a:rPr b="1" dirty="0"/>
              <a:t>最好把类型转换用</a:t>
            </a:r>
            <a:r>
              <a:rPr b="1" dirty="0">
                <a:solidFill>
                  <a:srgbClr val="FF0000"/>
                </a:solidFill>
              </a:rPr>
              <a:t>显式</a:t>
            </a:r>
            <a:r>
              <a:rPr b="1" dirty="0"/>
              <a:t>表现出来</a:t>
            </a:r>
            <a:r>
              <a:rPr lang="en-US" b="1" dirty="0"/>
              <a:t>. </a:t>
            </a:r>
            <a:r>
              <a:rPr b="1" dirty="0"/>
              <a:t>注意当字符和数值比较时</a:t>
            </a:r>
            <a:r>
              <a:rPr lang="en-US" b="1" dirty="0"/>
              <a:t>, ORACLE</a:t>
            </a:r>
            <a:r>
              <a:rPr b="1" dirty="0"/>
              <a:t>会优先转换数值类型到字符类型</a:t>
            </a:r>
            <a:r>
              <a:rPr lang="en-US" b="1" dirty="0" smtClean="0"/>
              <a:t>.</a:t>
            </a:r>
          </a:p>
          <a:p>
            <a:pPr marL="0" indent="0">
              <a:buNone/>
            </a:pPr>
            <a:endParaRPr lang="en-US" b="1" dirty="0"/>
          </a:p>
          <a:p>
            <a:pPr>
              <a:buNone/>
            </a:pPr>
            <a:r>
              <a:rPr dirty="0"/>
              <a:t>假设</a:t>
            </a:r>
            <a:r>
              <a:rPr lang="en-US" dirty="0"/>
              <a:t> EMPNO</a:t>
            </a:r>
            <a:r>
              <a:rPr dirty="0"/>
              <a:t>是一个数值类型的索引列</a:t>
            </a:r>
            <a:r>
              <a:rPr lang="en-US" dirty="0" smtClean="0"/>
              <a:t>.</a:t>
            </a:r>
            <a:endParaRPr dirty="0"/>
          </a:p>
          <a:p>
            <a:pPr>
              <a:buNone/>
            </a:pPr>
            <a:r>
              <a:rPr lang="en-US" dirty="0"/>
              <a:t>SELECT …</a:t>
            </a:r>
            <a:endParaRPr dirty="0"/>
          </a:p>
          <a:p>
            <a:pPr>
              <a:buNone/>
            </a:pPr>
            <a:r>
              <a:rPr lang="en-US" dirty="0"/>
              <a:t>FROM EMP</a:t>
            </a:r>
            <a:endParaRPr dirty="0"/>
          </a:p>
          <a:p>
            <a:pPr>
              <a:buNone/>
            </a:pPr>
            <a:r>
              <a:rPr lang="en-US" dirty="0"/>
              <a:t>WHERE EMPNO = ‘123</a:t>
            </a:r>
            <a:r>
              <a:rPr lang="en-US" dirty="0" smtClean="0"/>
              <a:t>’</a:t>
            </a:r>
            <a:r>
              <a:rPr lang="en-US" dirty="0"/>
              <a:t> </a:t>
            </a:r>
            <a:endParaRPr dirty="0"/>
          </a:p>
          <a:p>
            <a:pPr>
              <a:buNone/>
            </a:pPr>
            <a:r>
              <a:rPr dirty="0"/>
              <a:t>实际上</a:t>
            </a:r>
            <a:r>
              <a:rPr lang="en-US" dirty="0"/>
              <a:t>,</a:t>
            </a:r>
            <a:r>
              <a:rPr dirty="0"/>
              <a:t>经过</a:t>
            </a:r>
            <a:r>
              <a:rPr lang="en-US" dirty="0"/>
              <a:t>ORACLE</a:t>
            </a:r>
            <a:r>
              <a:rPr dirty="0"/>
              <a:t>类型转换</a:t>
            </a:r>
            <a:r>
              <a:rPr lang="en-US" dirty="0"/>
              <a:t>, </a:t>
            </a:r>
            <a:r>
              <a:rPr dirty="0"/>
              <a:t>语句转化为</a:t>
            </a:r>
            <a:r>
              <a:rPr lang="en-US" dirty="0"/>
              <a:t>:</a:t>
            </a:r>
            <a:endParaRPr dirty="0"/>
          </a:p>
          <a:p>
            <a:pPr>
              <a:buNone/>
            </a:pPr>
            <a:r>
              <a:rPr lang="en-US" dirty="0"/>
              <a:t>SELECT …</a:t>
            </a:r>
            <a:endParaRPr dirty="0"/>
          </a:p>
          <a:p>
            <a:pPr>
              <a:buNone/>
            </a:pPr>
            <a:r>
              <a:rPr lang="en-US" dirty="0"/>
              <a:t>FROM EMP</a:t>
            </a:r>
            <a:endParaRPr dirty="0"/>
          </a:p>
          <a:p>
            <a:pPr>
              <a:buNone/>
            </a:pPr>
            <a:r>
              <a:rPr lang="en-US" dirty="0"/>
              <a:t>WHERE EMPNO = TO_NUMBER(‘123</a:t>
            </a:r>
            <a:r>
              <a:rPr lang="en-US" dirty="0" smtClean="0"/>
              <a:t>’)</a:t>
            </a:r>
            <a:endParaRPr dirty="0"/>
          </a:p>
          <a:p>
            <a:pPr>
              <a:buNone/>
            </a:pPr>
            <a:r>
              <a:rPr dirty="0"/>
              <a:t>幸运的是</a:t>
            </a:r>
            <a:r>
              <a:rPr lang="en-US" dirty="0"/>
              <a:t>,</a:t>
            </a:r>
            <a:r>
              <a:rPr dirty="0"/>
              <a:t>类型转换没有发生在索引列上</a:t>
            </a:r>
            <a:r>
              <a:rPr lang="en-US" dirty="0"/>
              <a:t>,</a:t>
            </a:r>
            <a:r>
              <a:rPr dirty="0"/>
              <a:t>索引的用途没有被改变</a:t>
            </a:r>
            <a:r>
              <a:rPr lang="en-US" dirty="0"/>
              <a:t>.</a:t>
            </a:r>
            <a:endParaRPr dirty="0"/>
          </a:p>
          <a:p>
            <a:pPr>
              <a:buNone/>
            </a:pPr>
            <a:r>
              <a:rPr lang="en-US" dirty="0"/>
              <a:t> </a:t>
            </a:r>
            <a:endParaRPr dirty="0"/>
          </a:p>
          <a:p>
            <a:pPr>
              <a:buNone/>
            </a:pPr>
            <a:r>
              <a:rPr dirty="0"/>
              <a:t>现在</a:t>
            </a:r>
            <a:r>
              <a:rPr lang="en-US" dirty="0"/>
              <a:t>,</a:t>
            </a:r>
            <a:r>
              <a:rPr dirty="0"/>
              <a:t>假设</a:t>
            </a:r>
            <a:r>
              <a:rPr lang="en-US" dirty="0"/>
              <a:t>EMP_TYPE</a:t>
            </a:r>
            <a:r>
              <a:rPr dirty="0"/>
              <a:t>是一个字符类型的索引列</a:t>
            </a:r>
            <a:r>
              <a:rPr lang="en-US" dirty="0"/>
              <a:t>.</a:t>
            </a:r>
            <a:endParaRPr dirty="0"/>
          </a:p>
          <a:p>
            <a:pPr>
              <a:buNone/>
            </a:pPr>
            <a:r>
              <a:rPr lang="en-US" dirty="0"/>
              <a:t>SELECT …</a:t>
            </a:r>
            <a:endParaRPr dirty="0"/>
          </a:p>
          <a:p>
            <a:pPr>
              <a:buNone/>
            </a:pPr>
            <a:r>
              <a:rPr lang="en-US" dirty="0"/>
              <a:t>FROM EMP</a:t>
            </a:r>
            <a:endParaRPr dirty="0"/>
          </a:p>
          <a:p>
            <a:pPr>
              <a:buNone/>
            </a:pPr>
            <a:r>
              <a:rPr lang="en-US" dirty="0"/>
              <a:t>WHERE EMP_TYPE = </a:t>
            </a:r>
            <a:r>
              <a:rPr lang="en-US" dirty="0" smtClean="0"/>
              <a:t>123</a:t>
            </a:r>
            <a:r>
              <a:rPr lang="en-US" dirty="0"/>
              <a:t> </a:t>
            </a:r>
            <a:endParaRPr dirty="0"/>
          </a:p>
          <a:p>
            <a:pPr>
              <a:buNone/>
            </a:pPr>
            <a:r>
              <a:rPr dirty="0"/>
              <a:t>这个语句被</a:t>
            </a:r>
            <a:r>
              <a:rPr lang="en-US" dirty="0"/>
              <a:t>ORACLE</a:t>
            </a:r>
            <a:r>
              <a:rPr dirty="0"/>
              <a:t>转换为</a:t>
            </a:r>
            <a:r>
              <a:rPr lang="en-US" dirty="0"/>
              <a:t>:</a:t>
            </a:r>
            <a:endParaRPr dirty="0"/>
          </a:p>
          <a:p>
            <a:pPr>
              <a:buNone/>
            </a:pPr>
            <a:r>
              <a:rPr lang="en-US" dirty="0"/>
              <a:t>SELECT …</a:t>
            </a:r>
            <a:endParaRPr dirty="0"/>
          </a:p>
          <a:p>
            <a:pPr>
              <a:buNone/>
            </a:pPr>
            <a:r>
              <a:rPr lang="en-US" dirty="0"/>
              <a:t>FROM EMP</a:t>
            </a:r>
            <a:endParaRPr dirty="0"/>
          </a:p>
          <a:p>
            <a:pPr>
              <a:buNone/>
            </a:pPr>
            <a:r>
              <a:rPr lang="en-US" dirty="0"/>
              <a:t>WHERE TO_NUMBER(EMP_TYPE)=</a:t>
            </a:r>
            <a:r>
              <a:rPr lang="en-US" dirty="0" smtClean="0"/>
              <a:t>123</a:t>
            </a:r>
            <a:r>
              <a:rPr lang="en-US" dirty="0"/>
              <a:t> </a:t>
            </a:r>
            <a:endParaRPr dirty="0"/>
          </a:p>
          <a:p>
            <a:pPr>
              <a:buNone/>
            </a:pPr>
            <a:r>
              <a:rPr dirty="0"/>
              <a:t>因为内部发生的类型转换</a:t>
            </a:r>
            <a:r>
              <a:rPr lang="en-US" dirty="0"/>
              <a:t>, </a:t>
            </a:r>
            <a:r>
              <a:rPr dirty="0"/>
              <a:t>这个索引将不会被用到</a:t>
            </a:r>
            <a:r>
              <a:rPr lang="en-US" dirty="0"/>
              <a:t>! </a:t>
            </a:r>
            <a:endParaRPr lang="en-US" altLang="zh-CN"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50</a:t>
            </a:fld>
            <a:endParaRPr lang="en-GB"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避免在索引列使用</a:t>
            </a:r>
            <a:r>
              <a:rPr lang="en-US" altLang="zh-CN" dirty="0" smtClean="0"/>
              <a:t>!=</a:t>
            </a:r>
            <a:endParaRPr lang="zh-CN" altLang="en-US" dirty="0"/>
          </a:p>
        </p:txBody>
      </p:sp>
      <p:sp>
        <p:nvSpPr>
          <p:cNvPr id="3" name="内容占位符 2"/>
          <p:cNvSpPr>
            <a:spLocks noGrp="1"/>
          </p:cNvSpPr>
          <p:nvPr>
            <p:ph idx="1"/>
          </p:nvPr>
        </p:nvSpPr>
        <p:spPr/>
        <p:txBody>
          <a:bodyPr/>
          <a:lstStyle/>
          <a:p>
            <a:pPr>
              <a:buNone/>
            </a:pPr>
            <a:r>
              <a:rPr dirty="0"/>
              <a:t>记住</a:t>
            </a:r>
            <a:r>
              <a:rPr lang="en-US" dirty="0"/>
              <a:t>, </a:t>
            </a:r>
            <a:r>
              <a:rPr dirty="0"/>
              <a:t>索引只能告诉你什么存在于表中</a:t>
            </a:r>
            <a:r>
              <a:rPr lang="en-US" dirty="0"/>
              <a:t>, </a:t>
            </a:r>
            <a:r>
              <a:rPr dirty="0"/>
              <a:t>而不能告诉你什么不存在于表中</a:t>
            </a:r>
            <a:r>
              <a:rPr lang="en-US" dirty="0"/>
              <a:t>. </a:t>
            </a:r>
            <a:endParaRPr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51</a:t>
            </a:fld>
            <a:endParaRPr lang="en-GB"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分离表和索引</a:t>
            </a:r>
            <a:endParaRPr lang="zh-CN" altLang="en-US" dirty="0"/>
          </a:p>
        </p:txBody>
      </p:sp>
      <p:sp>
        <p:nvSpPr>
          <p:cNvPr id="3" name="内容占位符 2"/>
          <p:cNvSpPr>
            <a:spLocks noGrp="1"/>
          </p:cNvSpPr>
          <p:nvPr>
            <p:ph idx="1"/>
          </p:nvPr>
        </p:nvSpPr>
        <p:spPr/>
        <p:txBody>
          <a:bodyPr/>
          <a:lstStyle/>
          <a:p>
            <a:pPr marL="0" indent="0">
              <a:buNone/>
            </a:pPr>
            <a:r>
              <a:rPr dirty="0"/>
              <a:t>总是将你的表和索引建立在不同的表空间内</a:t>
            </a:r>
            <a:r>
              <a:rPr lang="en-US" dirty="0"/>
              <a:t>(TABLESPACES). </a:t>
            </a:r>
            <a:r>
              <a:rPr dirty="0"/>
              <a:t>决不要将不属于</a:t>
            </a:r>
            <a:r>
              <a:rPr lang="en-US" dirty="0"/>
              <a:t>ORACLE</a:t>
            </a:r>
            <a:r>
              <a:rPr dirty="0"/>
              <a:t>内部系统的对象存放到</a:t>
            </a:r>
            <a:r>
              <a:rPr lang="en-US" dirty="0"/>
              <a:t>SYSTEM</a:t>
            </a:r>
            <a:r>
              <a:rPr dirty="0"/>
              <a:t>表空间里</a:t>
            </a:r>
            <a:r>
              <a:rPr lang="en-US" dirty="0"/>
              <a:t>. </a:t>
            </a:r>
            <a:r>
              <a:rPr dirty="0"/>
              <a:t>同时</a:t>
            </a:r>
            <a:r>
              <a:rPr lang="en-US" dirty="0"/>
              <a:t>,</a:t>
            </a:r>
            <a:r>
              <a:rPr dirty="0" smtClean="0"/>
              <a:t>确保数据表空间和索引表空间置于</a:t>
            </a:r>
            <a:r>
              <a:rPr b="1" dirty="0"/>
              <a:t>不同的硬盘控制卡控制的硬盘</a:t>
            </a:r>
            <a:r>
              <a:rPr dirty="0" smtClean="0"/>
              <a:t>上</a:t>
            </a:r>
            <a:r>
              <a:rPr lang="en-US" dirty="0"/>
              <a:t>.</a:t>
            </a:r>
            <a:endParaRPr dirty="0"/>
          </a:p>
          <a:p>
            <a:pPr>
              <a:buNone/>
            </a:pP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52</a:t>
            </a:fld>
            <a:endParaRPr lang="en-GB"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53</a:t>
            </a:fld>
            <a:endParaRPr lang="en-GB" altLang="en-US"/>
          </a:p>
        </p:txBody>
      </p:sp>
      <p:pic>
        <p:nvPicPr>
          <p:cNvPr id="5" name="Picture 8"/>
          <p:cNvPicPr>
            <a:picLocks noChangeAspect="1" noChangeArrowheads="1"/>
          </p:cNvPicPr>
          <p:nvPr/>
        </p:nvPicPr>
        <p:blipFill>
          <a:blip r:embed="rId2" cstate="print"/>
          <a:srcRect/>
          <a:stretch>
            <a:fillRect/>
          </a:stretch>
        </p:blipFill>
        <p:spPr bwMode="auto">
          <a:xfrm>
            <a:off x="2000250" y="1571625"/>
            <a:ext cx="5172075" cy="3543300"/>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问答与交流</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54</a:t>
            </a:fld>
            <a:endParaRPr lang="en-GB" altLang="en-US"/>
          </a:p>
        </p:txBody>
      </p:sp>
      <p:graphicFrame>
        <p:nvGraphicFramePr>
          <p:cNvPr id="5" name="表格 4"/>
          <p:cNvGraphicFramePr>
            <a:graphicFrameLocks noGrp="1"/>
          </p:cNvGraphicFramePr>
          <p:nvPr/>
        </p:nvGraphicFramePr>
        <p:xfrm>
          <a:off x="171152" y="817372"/>
          <a:ext cx="8786874" cy="5486400"/>
        </p:xfrm>
        <a:graphic>
          <a:graphicData uri="http://schemas.openxmlformats.org/drawingml/2006/table">
            <a:tbl>
              <a:tblPr firstRow="1" bandRow="1">
                <a:tableStyleId>{21E4AEA4-8DFA-4A89-87EB-49C32662AFE0}</a:tableStyleId>
              </a:tblPr>
              <a:tblGrid>
                <a:gridCol w="2286016"/>
                <a:gridCol w="1785950"/>
                <a:gridCol w="4714908"/>
              </a:tblGrid>
              <a:tr h="221969">
                <a:tc>
                  <a:txBody>
                    <a:bodyPr/>
                    <a:lstStyle/>
                    <a:p>
                      <a:r>
                        <a:rPr lang="zh-CN" altLang="en-US" sz="1400" dirty="0" smtClean="0"/>
                        <a:t>问题描述</a:t>
                      </a:r>
                      <a:endParaRPr lang="zh-CN" altLang="en-US" sz="1400" dirty="0"/>
                    </a:p>
                  </a:txBody>
                  <a:tcPr/>
                </a:tc>
                <a:tc>
                  <a:txBody>
                    <a:bodyPr/>
                    <a:lstStyle/>
                    <a:p>
                      <a:pPr algn="ctr"/>
                      <a:r>
                        <a:rPr lang="zh-CN" altLang="en-US" sz="1400" dirty="0" smtClean="0"/>
                        <a:t>提出者</a:t>
                      </a:r>
                      <a:endParaRPr lang="zh-CN" altLang="en-US" sz="1400" dirty="0"/>
                    </a:p>
                  </a:txBody>
                  <a:tcPr/>
                </a:tc>
                <a:tc>
                  <a:txBody>
                    <a:bodyPr/>
                    <a:lstStyle/>
                    <a:p>
                      <a:r>
                        <a:rPr lang="zh-CN" altLang="en-US" sz="1400" dirty="0" smtClean="0"/>
                        <a:t>解答</a:t>
                      </a:r>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a:p>
                  </a:txBody>
                  <a:tcPr/>
                </a:tc>
                <a:tc>
                  <a:txBody>
                    <a:bodyPr/>
                    <a:lstStyle/>
                    <a:p>
                      <a:pPr algn="ctr"/>
                      <a:endParaRPr lang="zh-CN" altLang="en-US" sz="1400" dirty="0"/>
                    </a:p>
                  </a:txBody>
                  <a:tcPr/>
                </a:tc>
                <a:tc>
                  <a:txBody>
                    <a:bodyPr/>
                    <a:lstStyle/>
                    <a:p>
                      <a:endParaRPr lang="zh-CN" altLang="en-US" sz="1400"/>
                    </a:p>
                  </a:txBody>
                  <a:tcPr/>
                </a:tc>
              </a:tr>
              <a:tr h="221969">
                <a:tc>
                  <a:txBody>
                    <a:bodyPr/>
                    <a:lstStyle/>
                    <a:p>
                      <a:endParaRPr lang="zh-CN" altLang="en-US" sz="1400"/>
                    </a:p>
                  </a:txBody>
                  <a:tcPr/>
                </a:tc>
                <a:tc>
                  <a:txBody>
                    <a:bodyPr/>
                    <a:lstStyle/>
                    <a:p>
                      <a:pPr algn="ctr"/>
                      <a:endParaRPr lang="zh-CN" altLang="en-US" sz="1400" dirty="0"/>
                    </a:p>
                  </a:txBody>
                  <a:tcPr/>
                </a:tc>
                <a:tc>
                  <a:txBody>
                    <a:bodyPr/>
                    <a:lstStyle/>
                    <a:p>
                      <a:endParaRPr lang="zh-CN" altLang="en-US" sz="1400"/>
                    </a:p>
                  </a:txBody>
                  <a:tcPr/>
                </a:tc>
              </a:tr>
              <a:tr h="221969">
                <a:tc>
                  <a:txBody>
                    <a:bodyPr/>
                    <a:lstStyle/>
                    <a:p>
                      <a:endParaRPr lang="zh-CN" altLang="en-US" sz="1400"/>
                    </a:p>
                  </a:txBody>
                  <a:tcPr/>
                </a:tc>
                <a:tc>
                  <a:txBody>
                    <a:bodyPr/>
                    <a:lstStyle/>
                    <a:p>
                      <a:pPr algn="ctr"/>
                      <a:endParaRPr lang="zh-CN" altLang="en-US" sz="1400" dirty="0"/>
                    </a:p>
                  </a:txBody>
                  <a:tcPr/>
                </a:tc>
                <a:tc>
                  <a:txBody>
                    <a:bodyPr/>
                    <a:lstStyle/>
                    <a:p>
                      <a:endParaRPr lang="zh-CN" altLang="en-US" sz="1400"/>
                    </a:p>
                  </a:txBody>
                  <a:tcPr/>
                </a:tc>
              </a:tr>
              <a:tr h="221969">
                <a:tc>
                  <a:txBody>
                    <a:bodyPr/>
                    <a:lstStyle/>
                    <a:p>
                      <a:endParaRPr lang="zh-CN" altLang="en-US" sz="1400"/>
                    </a:p>
                  </a:txBody>
                  <a:tcPr/>
                </a:tc>
                <a:tc>
                  <a:txBody>
                    <a:bodyPr/>
                    <a:lstStyle/>
                    <a:p>
                      <a:pPr algn="ctr"/>
                      <a:endParaRPr lang="zh-CN" altLang="en-US" sz="1400"/>
                    </a:p>
                  </a:txBody>
                  <a:tcPr/>
                </a:tc>
                <a:tc>
                  <a:txBody>
                    <a:bodyPr/>
                    <a:lstStyle/>
                    <a:p>
                      <a:endParaRPr lang="zh-CN" altLang="en-US" sz="140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r h="221969">
                <a:tc>
                  <a:txBody>
                    <a:bodyPr/>
                    <a:lstStyle/>
                    <a:p>
                      <a:endParaRPr lang="zh-CN" altLang="en-US" sz="1400" dirty="0"/>
                    </a:p>
                  </a:txBody>
                  <a:tcPr/>
                </a:tc>
                <a:tc>
                  <a:txBody>
                    <a:bodyPr/>
                    <a:lstStyle/>
                    <a:p>
                      <a:pPr algn="ctr"/>
                      <a:endParaRPr lang="zh-CN" altLang="en-US" sz="1400" dirty="0"/>
                    </a:p>
                  </a:txBody>
                  <a:tcPr/>
                </a:tc>
                <a:tc>
                  <a:txBody>
                    <a:bodyPr/>
                    <a:lstStyle/>
                    <a:p>
                      <a:endParaRPr lang="zh-CN" altLang="en-US" sz="1400" dirty="0"/>
                    </a:p>
                  </a:txBody>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6"/>
          <p:cNvSpPr>
            <a:spLocks noChangeArrowheads="1" noChangeShapeType="1" noTextEdit="1"/>
          </p:cNvSpPr>
          <p:nvPr/>
        </p:nvSpPr>
        <p:spPr bwMode="gray">
          <a:xfrm>
            <a:off x="1733550" y="1143000"/>
            <a:ext cx="6397625" cy="762000"/>
          </a:xfrm>
          <a:prstGeom prst="rect">
            <a:avLst/>
          </a:prstGeom>
        </p:spPr>
        <p:txBody>
          <a:bodyPr wrap="none" fromWordArt="1">
            <a:prstTxWarp prst="textPlain">
              <a:avLst>
                <a:gd name="adj" fmla="val 50000"/>
              </a:avLst>
            </a:prstTxWarp>
          </a:bodyPr>
          <a:lstStyle/>
          <a:p>
            <a:pPr algn="ctr"/>
            <a:r>
              <a:rPr lang="en-US" altLang="zh-CN" sz="3600" kern="10" dirty="0" err="1" smtClean="0">
                <a:ln w="28575">
                  <a:solidFill>
                    <a:schemeClr val="bg1"/>
                  </a:solidFill>
                  <a:round/>
                  <a:headEnd/>
                  <a:tailEnd/>
                </a:ln>
                <a:solidFill>
                  <a:srgbClr val="CC0000"/>
                </a:solidFill>
                <a:effectLst>
                  <a:outerShdw dist="71842" dir="2700000" algn="ctr" rotWithShape="0">
                    <a:srgbClr val="868686">
                      <a:alpha val="50000"/>
                    </a:srgbClr>
                  </a:outerShdw>
                </a:effectLst>
                <a:latin typeface="Arial Black"/>
              </a:rPr>
              <a:t>ThankYou</a:t>
            </a:r>
            <a:r>
              <a:rPr lang="en-US" altLang="zh-CN" sz="3600" kern="10" dirty="0" smtClean="0">
                <a:ln w="28575">
                  <a:solidFill>
                    <a:schemeClr val="bg1"/>
                  </a:solidFill>
                  <a:round/>
                  <a:headEnd/>
                  <a:tailEnd/>
                </a:ln>
                <a:solidFill>
                  <a:srgbClr val="CC0000"/>
                </a:solidFill>
                <a:effectLst>
                  <a:outerShdw dist="71842" dir="2700000" algn="ctr" rotWithShape="0">
                    <a:srgbClr val="868686">
                      <a:alpha val="50000"/>
                    </a:srgbClr>
                  </a:outerShdw>
                </a:effectLst>
                <a:latin typeface="Arial Black"/>
              </a:rPr>
              <a:t>!</a:t>
            </a:r>
            <a:endParaRPr lang="zh-CN" altLang="en-US" sz="3600" kern="10" dirty="0">
              <a:ln w="28575">
                <a:solidFill>
                  <a:schemeClr val="bg1"/>
                </a:solidFill>
                <a:round/>
                <a:headEnd/>
                <a:tailEnd/>
              </a:ln>
              <a:solidFill>
                <a:srgbClr val="CC0000"/>
              </a:solidFill>
              <a:effectLst>
                <a:outerShdw dist="71842" dir="2700000" algn="ctr" rotWithShape="0">
                  <a:srgbClr val="868686">
                    <a:alpha val="50000"/>
                  </a:srgbClr>
                </a:outerShdw>
              </a:effectLst>
              <a:latin typeface="Arial Black"/>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mn-ea"/>
              </a:rPr>
              <a:t>库高速缓存的度量和优化</a:t>
            </a:r>
            <a:endParaRPr lang="zh-CN" altLang="en-US" dirty="0"/>
          </a:p>
        </p:txBody>
      </p:sp>
      <p:sp>
        <p:nvSpPr>
          <p:cNvPr id="3" name="内容占位符 2"/>
          <p:cNvSpPr>
            <a:spLocks noGrp="1"/>
          </p:cNvSpPr>
          <p:nvPr>
            <p:ph idx="1"/>
          </p:nvPr>
        </p:nvSpPr>
        <p:spPr>
          <a:xfrm>
            <a:off x="214282" y="688718"/>
            <a:ext cx="8715436" cy="5799600"/>
          </a:xfrm>
        </p:spPr>
        <p:txBody>
          <a:bodyPr/>
          <a:lstStyle/>
          <a:p>
            <a:pPr marL="0" indent="0">
              <a:buNone/>
            </a:pPr>
            <a:r>
              <a:rPr dirty="0" smtClean="0">
                <a:latin typeface="+mn-ea"/>
                <a:ea typeface="+mn-ea"/>
              </a:rPr>
              <a:t>库高速缓存保存了分析过的</a:t>
            </a:r>
            <a:r>
              <a:rPr dirty="0">
                <a:latin typeface="+mn-ea"/>
                <a:ea typeface="+mn-ea"/>
              </a:rPr>
              <a:t>、可执行的</a:t>
            </a:r>
            <a:r>
              <a:rPr lang="en-US" altLang="zh-CN" dirty="0">
                <a:latin typeface="+mn-ea"/>
                <a:ea typeface="+mn-ea"/>
              </a:rPr>
              <a:t>SQL</a:t>
            </a:r>
            <a:r>
              <a:rPr dirty="0">
                <a:latin typeface="+mn-ea"/>
                <a:ea typeface="+mn-ea"/>
              </a:rPr>
              <a:t>和</a:t>
            </a:r>
            <a:r>
              <a:rPr lang="en-US" altLang="zh-CN" dirty="0" smtClean="0">
                <a:latin typeface="+mn-ea"/>
                <a:ea typeface="+mn-ea"/>
              </a:rPr>
              <a:t>PLSQL</a:t>
            </a:r>
            <a:r>
              <a:rPr dirty="0">
                <a:latin typeface="+mn-ea"/>
                <a:ea typeface="+mn-ea"/>
              </a:rPr>
              <a:t>代码．只要</a:t>
            </a:r>
            <a:r>
              <a:rPr lang="en-US" altLang="zh-CN" dirty="0">
                <a:latin typeface="+mn-ea"/>
                <a:ea typeface="+mn-ea"/>
              </a:rPr>
              <a:t>Oracle</a:t>
            </a:r>
            <a:r>
              <a:rPr dirty="0">
                <a:latin typeface="+mn-ea"/>
                <a:ea typeface="+mn-ea"/>
              </a:rPr>
              <a:t>能够在库高速缓存中找到用户提交的相应语句的分析树和执行计划．就可以免去硬分析和优化的开销，获得较短的响应时间。度量库高速缓存效率的指标是命中率．相关的信息可以从</a:t>
            </a:r>
            <a:r>
              <a:rPr lang="en-US" altLang="zh-CN" dirty="0">
                <a:latin typeface="+mn-ea"/>
                <a:ea typeface="+mn-ea"/>
              </a:rPr>
              <a:t>V$UBRARYCACHE</a:t>
            </a:r>
            <a:r>
              <a:rPr dirty="0">
                <a:latin typeface="+mn-ea"/>
                <a:ea typeface="+mn-ea"/>
              </a:rPr>
              <a:t>视图中获得：</a:t>
            </a:r>
          </a:p>
          <a:p>
            <a:pPr>
              <a:buNone/>
            </a:pPr>
            <a:r>
              <a:rPr lang="en-US" altLang="zh-CN" dirty="0" smtClean="0">
                <a:latin typeface="+mn-ea"/>
                <a:ea typeface="+mn-ea"/>
              </a:rPr>
              <a:t>Select sum(</a:t>
            </a:r>
            <a:r>
              <a:rPr lang="en-US" altLang="zh-CN" dirty="0" err="1" smtClean="0">
                <a:latin typeface="+mn-ea"/>
                <a:ea typeface="+mn-ea"/>
              </a:rPr>
              <a:t>t.PINHITS</a:t>
            </a:r>
            <a:r>
              <a:rPr lang="en-US" altLang="zh-CN" dirty="0">
                <a:latin typeface="+mn-ea"/>
                <a:ea typeface="+mn-ea"/>
              </a:rPr>
              <a:t>)/</a:t>
            </a:r>
            <a:r>
              <a:rPr lang="en-US" altLang="zh-CN" dirty="0" smtClean="0">
                <a:latin typeface="+mn-ea"/>
                <a:ea typeface="+mn-ea"/>
              </a:rPr>
              <a:t>sum(</a:t>
            </a:r>
            <a:r>
              <a:rPr lang="en-US" altLang="zh-CN" dirty="0" err="1" smtClean="0">
                <a:latin typeface="+mn-ea"/>
                <a:ea typeface="+mn-ea"/>
              </a:rPr>
              <a:t>t.PINS</a:t>
            </a:r>
            <a:r>
              <a:rPr lang="en-US" altLang="zh-CN" dirty="0" smtClean="0">
                <a:latin typeface="+mn-ea"/>
                <a:ea typeface="+mn-ea"/>
              </a:rPr>
              <a:t>) from </a:t>
            </a:r>
            <a:r>
              <a:rPr lang="en-US" altLang="zh-CN" dirty="0" err="1" smtClean="0">
                <a:latin typeface="+mn-ea"/>
                <a:ea typeface="+mn-ea"/>
              </a:rPr>
              <a:t>V$librarycachet</a:t>
            </a:r>
            <a:r>
              <a:rPr lang="en-US" altLang="zh-CN" dirty="0">
                <a:latin typeface="+mn-ea"/>
                <a:ea typeface="+mn-ea"/>
              </a:rPr>
              <a:t>;</a:t>
            </a:r>
          </a:p>
          <a:p>
            <a:pPr>
              <a:buNone/>
            </a:pPr>
            <a:r>
              <a:rPr dirty="0">
                <a:latin typeface="+mn-ea"/>
                <a:ea typeface="+mn-ea"/>
              </a:rPr>
              <a:t>实际应用中，</a:t>
            </a:r>
            <a:r>
              <a:rPr lang="en-US" altLang="zh-CN" dirty="0">
                <a:latin typeface="+mn-ea"/>
                <a:ea typeface="+mn-ea"/>
              </a:rPr>
              <a:t>OLTP</a:t>
            </a:r>
            <a:r>
              <a:rPr dirty="0">
                <a:latin typeface="+mn-ea"/>
                <a:ea typeface="+mn-ea"/>
              </a:rPr>
              <a:t>系统的命中率通常在</a:t>
            </a:r>
            <a:r>
              <a:rPr lang="en-US" altLang="zh-CN" dirty="0">
                <a:latin typeface="+mn-ea"/>
                <a:ea typeface="+mn-ea"/>
              </a:rPr>
              <a:t>90</a:t>
            </a:r>
            <a:r>
              <a:rPr dirty="0">
                <a:latin typeface="+mn-ea"/>
                <a:ea typeface="+mn-ea"/>
              </a:rPr>
              <a:t>％以上</a:t>
            </a:r>
            <a:r>
              <a:rPr dirty="0" smtClean="0">
                <a:latin typeface="+mn-ea"/>
                <a:ea typeface="+mn-ea"/>
              </a:rPr>
              <a:t>。</a:t>
            </a:r>
            <a:endParaRPr lang="en-US" dirty="0" smtClean="0">
              <a:latin typeface="+mn-ea"/>
              <a:ea typeface="+mn-ea"/>
            </a:endParaRPr>
          </a:p>
          <a:p>
            <a:pPr>
              <a:buNone/>
            </a:pPr>
            <a:endParaRPr lang="en-US" dirty="0">
              <a:latin typeface="+mn-ea"/>
              <a:ea typeface="+mn-ea"/>
            </a:endParaRPr>
          </a:p>
          <a:p>
            <a:pPr>
              <a:buNone/>
            </a:pPr>
            <a:endParaRPr dirty="0">
              <a:latin typeface="+mn-ea"/>
              <a:ea typeface="+mn-ea"/>
            </a:endParaRPr>
          </a:p>
          <a:p>
            <a:pPr>
              <a:buNone/>
            </a:pPr>
            <a:endParaRPr lang="zh-CN" altLang="en-US" dirty="0">
              <a:latin typeface="+mn-ea"/>
              <a:ea typeface="+mn-ea"/>
            </a:endParaRPr>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6</a:t>
            </a:fld>
            <a:endParaRPr lang="en-GB"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mn-ea"/>
              </a:rPr>
              <a:t>数据字典高速缓存的度量和优化</a:t>
            </a:r>
            <a:endParaRPr lang="zh-CN" altLang="en-US" dirty="0"/>
          </a:p>
        </p:txBody>
      </p:sp>
      <p:sp>
        <p:nvSpPr>
          <p:cNvPr id="3" name="内容占位符 2"/>
          <p:cNvSpPr>
            <a:spLocks noGrp="1"/>
          </p:cNvSpPr>
          <p:nvPr>
            <p:ph idx="1"/>
          </p:nvPr>
        </p:nvSpPr>
        <p:spPr/>
        <p:txBody>
          <a:bodyPr/>
          <a:lstStyle/>
          <a:p>
            <a:pPr marL="0" indent="0">
              <a:buNone/>
            </a:pPr>
            <a:r>
              <a:rPr dirty="0">
                <a:latin typeface="+mn-ea"/>
                <a:ea typeface="+mn-ea"/>
              </a:rPr>
              <a:t>数据字典高速缓存包含有关数据库结构的定义．</a:t>
            </a:r>
            <a:r>
              <a:rPr dirty="0" smtClean="0">
                <a:latin typeface="+mn-ea"/>
                <a:ea typeface="+mn-ea"/>
              </a:rPr>
              <a:t>对它访问的失误将花费比库高速缓存更高的成本</a:t>
            </a:r>
            <a:r>
              <a:rPr dirty="0">
                <a:latin typeface="+mn-ea"/>
                <a:ea typeface="+mn-ea"/>
              </a:rPr>
              <a:t>。</a:t>
            </a:r>
            <a:r>
              <a:rPr dirty="0" smtClean="0">
                <a:latin typeface="+mn-ea"/>
                <a:ea typeface="+mn-ea"/>
              </a:rPr>
              <a:t>字典高速缓存也使用命中率来度量．可以查询</a:t>
            </a:r>
            <a:r>
              <a:rPr lang="en-US" altLang="zh-CN" dirty="0" smtClean="0">
                <a:latin typeface="+mn-ea"/>
                <a:ea typeface="+mn-ea"/>
              </a:rPr>
              <a:t>V$ROWCACHE</a:t>
            </a:r>
            <a:r>
              <a:rPr dirty="0">
                <a:latin typeface="+mn-ea"/>
                <a:ea typeface="+mn-ea"/>
              </a:rPr>
              <a:t>视图得到</a:t>
            </a:r>
            <a:r>
              <a:rPr dirty="0" smtClean="0">
                <a:latin typeface="+mn-ea"/>
                <a:ea typeface="+mn-ea"/>
              </a:rPr>
              <a:t>：</a:t>
            </a:r>
            <a:endParaRPr dirty="0">
              <a:latin typeface="+mn-ea"/>
              <a:ea typeface="+mn-ea"/>
            </a:endParaRPr>
          </a:p>
          <a:p>
            <a:pPr marL="0" indent="0">
              <a:buNone/>
            </a:pPr>
            <a:r>
              <a:rPr lang="en-US" altLang="zh-CN" dirty="0" smtClean="0">
                <a:latin typeface="+mn-ea"/>
                <a:ea typeface="+mn-ea"/>
              </a:rPr>
              <a:t>Select sum(</a:t>
            </a:r>
            <a:r>
              <a:rPr lang="en-US" altLang="zh-CN" dirty="0" err="1" smtClean="0">
                <a:latin typeface="+mn-ea"/>
                <a:ea typeface="+mn-ea"/>
              </a:rPr>
              <a:t>t.GETS-t.GETMISSES-t.FIXED</a:t>
            </a:r>
            <a:r>
              <a:rPr lang="en-US" altLang="zh-CN" dirty="0">
                <a:latin typeface="+mn-ea"/>
                <a:ea typeface="+mn-ea"/>
              </a:rPr>
              <a:t>)/</a:t>
            </a:r>
            <a:r>
              <a:rPr lang="en-US" altLang="zh-CN" dirty="0" smtClean="0">
                <a:latin typeface="+mn-ea"/>
                <a:ea typeface="+mn-ea"/>
              </a:rPr>
              <a:t>sum(</a:t>
            </a:r>
            <a:r>
              <a:rPr lang="en-US" altLang="zh-CN" dirty="0" err="1" smtClean="0">
                <a:latin typeface="+mn-ea"/>
                <a:ea typeface="+mn-ea"/>
              </a:rPr>
              <a:t>t.GETS</a:t>
            </a:r>
            <a:r>
              <a:rPr lang="en-US" altLang="zh-CN" dirty="0" smtClean="0">
                <a:latin typeface="+mn-ea"/>
                <a:ea typeface="+mn-ea"/>
              </a:rPr>
              <a:t>)from </a:t>
            </a:r>
            <a:r>
              <a:rPr lang="en-US" altLang="zh-CN" dirty="0" err="1" smtClean="0">
                <a:latin typeface="+mn-ea"/>
                <a:ea typeface="+mn-ea"/>
              </a:rPr>
              <a:t>v$rowcachet</a:t>
            </a:r>
            <a:r>
              <a:rPr lang="en-US" altLang="zh-CN" dirty="0" smtClean="0">
                <a:latin typeface="+mn-ea"/>
                <a:ea typeface="+mn-ea"/>
              </a:rPr>
              <a:t>;</a:t>
            </a:r>
          </a:p>
          <a:p>
            <a:pPr marL="0" indent="0">
              <a:buNone/>
            </a:pPr>
            <a:r>
              <a:rPr dirty="0" smtClean="0">
                <a:latin typeface="+mn-ea"/>
                <a:ea typeface="+mn-ea"/>
              </a:rPr>
              <a:t>通常，字典高速缓存的命中率应达到</a:t>
            </a:r>
            <a:r>
              <a:rPr lang="en-US" altLang="zh-CN" dirty="0" smtClean="0">
                <a:latin typeface="+mn-ea"/>
                <a:ea typeface="+mn-ea"/>
              </a:rPr>
              <a:t>95</a:t>
            </a:r>
            <a:r>
              <a:rPr dirty="0" smtClean="0">
                <a:latin typeface="+mn-ea"/>
                <a:ea typeface="+mn-ea"/>
              </a:rPr>
              <a:t>％～</a:t>
            </a:r>
            <a:r>
              <a:rPr lang="en-US" altLang="zh-CN" dirty="0" smtClean="0">
                <a:latin typeface="+mn-ea"/>
                <a:ea typeface="+mn-ea"/>
              </a:rPr>
              <a:t>99</a:t>
            </a:r>
            <a:r>
              <a:rPr dirty="0" smtClean="0">
                <a:latin typeface="+mn-ea"/>
                <a:ea typeface="+mn-ea"/>
              </a:rPr>
              <a:t>％，否则，需要增加共享池的大小来提高该命中率。</a:t>
            </a:r>
            <a:endParaRPr lang="zh-CN" altLang="en-US" dirty="0">
              <a:latin typeface="+mn-ea"/>
              <a:ea typeface="+mn-ea"/>
            </a:endParaRPr>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7</a:t>
            </a:fld>
            <a:endParaRPr lang="en-GB"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优化数据库缓冲区</a:t>
            </a:r>
            <a:endParaRPr lang="zh-CN" altLang="en-US" dirty="0"/>
          </a:p>
        </p:txBody>
      </p:sp>
      <p:sp>
        <p:nvSpPr>
          <p:cNvPr id="3" name="内容占位符 2"/>
          <p:cNvSpPr>
            <a:spLocks noGrp="1"/>
          </p:cNvSpPr>
          <p:nvPr>
            <p:ph idx="1"/>
          </p:nvPr>
        </p:nvSpPr>
        <p:spPr/>
        <p:txBody>
          <a:bodyPr/>
          <a:lstStyle/>
          <a:p>
            <a:pPr marL="0" indent="0">
              <a:buNone/>
            </a:pPr>
            <a:r>
              <a:rPr dirty="0" smtClean="0">
                <a:latin typeface="+mn-ea"/>
                <a:ea typeface="+mn-ea"/>
              </a:rPr>
              <a:t>数据库缓冲区高速缓存保存最近从数据文件中读取的数据块的副本，这样可以减少磁盘</a:t>
            </a:r>
            <a:r>
              <a:rPr lang="en-US" altLang="zh-CN" dirty="0" smtClean="0">
                <a:latin typeface="+mn-ea"/>
                <a:ea typeface="+mn-ea"/>
              </a:rPr>
              <a:t>I</a:t>
            </a:r>
            <a:r>
              <a:rPr dirty="0" smtClean="0">
                <a:latin typeface="+mn-ea"/>
                <a:ea typeface="+mn-ea"/>
              </a:rPr>
              <a:t>／</a:t>
            </a:r>
            <a:r>
              <a:rPr lang="en-US" altLang="zh-CN" dirty="0" smtClean="0">
                <a:latin typeface="+mn-ea"/>
                <a:ea typeface="+mn-ea"/>
              </a:rPr>
              <a:t>O</a:t>
            </a:r>
            <a:r>
              <a:rPr dirty="0" smtClean="0">
                <a:latin typeface="+mn-ea"/>
                <a:ea typeface="+mn-ea"/>
              </a:rPr>
              <a:t>。因此，缓冲区高速缓存的设置对改善性能至关重要。通常．对一个新的实例。需要</a:t>
            </a:r>
            <a:r>
              <a:rPr lang="en-US" altLang="zh-CN" dirty="0" smtClean="0">
                <a:latin typeface="+mn-ea"/>
                <a:ea typeface="+mn-ea"/>
              </a:rPr>
              <a:t>DBA</a:t>
            </a:r>
            <a:r>
              <a:rPr dirty="0" smtClean="0">
                <a:latin typeface="+mn-ea"/>
                <a:ea typeface="+mn-ea"/>
              </a:rPr>
              <a:t>先依据经验估计一个尺寸．然后在实例运行的过程中通过收集相关的统计数据来决定如何调整缓冲区高速缓存的大小度量缓冲区高速缓存效率的指标也是其命中率。查询</a:t>
            </a:r>
            <a:r>
              <a:rPr lang="en-US" altLang="zh-CN" dirty="0" smtClean="0">
                <a:latin typeface="+mn-ea"/>
                <a:ea typeface="+mn-ea"/>
              </a:rPr>
              <a:t>V$SYSSTAT</a:t>
            </a:r>
            <a:r>
              <a:rPr dirty="0" smtClean="0">
                <a:latin typeface="+mn-ea"/>
                <a:ea typeface="+mn-ea"/>
              </a:rPr>
              <a:t>视图获得：</a:t>
            </a:r>
            <a:endParaRPr dirty="0">
              <a:latin typeface="+mn-ea"/>
              <a:ea typeface="+mn-ea"/>
            </a:endParaRPr>
          </a:p>
          <a:p>
            <a:pPr marL="0" indent="0">
              <a:buNone/>
            </a:pPr>
            <a:r>
              <a:rPr lang="en-US" altLang="zh-CN" dirty="0">
                <a:latin typeface="+mn-ea"/>
                <a:ea typeface="+mn-ea"/>
              </a:rPr>
              <a:t>select </a:t>
            </a:r>
            <a:r>
              <a:rPr lang="en-US" altLang="zh-CN" dirty="0" err="1">
                <a:latin typeface="+mn-ea"/>
                <a:ea typeface="+mn-ea"/>
              </a:rPr>
              <a:t>t.NAME,t.VALUE</a:t>
            </a:r>
            <a:r>
              <a:rPr lang="en-US" altLang="zh-CN" dirty="0">
                <a:latin typeface="+mn-ea"/>
                <a:ea typeface="+mn-ea"/>
              </a:rPr>
              <a:t> from </a:t>
            </a:r>
            <a:r>
              <a:rPr lang="en-US" altLang="zh-CN" dirty="0" err="1">
                <a:latin typeface="+mn-ea"/>
                <a:ea typeface="+mn-ea"/>
              </a:rPr>
              <a:t>v$sysstat</a:t>
            </a:r>
            <a:r>
              <a:rPr lang="en-US" altLang="zh-CN" dirty="0">
                <a:latin typeface="+mn-ea"/>
                <a:ea typeface="+mn-ea"/>
              </a:rPr>
              <a:t> t where t.NAME in('db block gets from </a:t>
            </a:r>
            <a:r>
              <a:rPr lang="en-US" altLang="zh-CN" dirty="0" err="1">
                <a:latin typeface="+mn-ea"/>
                <a:ea typeface="+mn-ea"/>
              </a:rPr>
              <a:t>cache','consistent</a:t>
            </a:r>
            <a:r>
              <a:rPr lang="en-US" altLang="zh-CN" dirty="0">
                <a:latin typeface="+mn-ea"/>
                <a:ea typeface="+mn-ea"/>
              </a:rPr>
              <a:t> gets from </a:t>
            </a:r>
            <a:r>
              <a:rPr lang="en-US" altLang="zh-CN" dirty="0" err="1">
                <a:latin typeface="+mn-ea"/>
                <a:ea typeface="+mn-ea"/>
              </a:rPr>
              <a:t>cache','physical</a:t>
            </a:r>
            <a:r>
              <a:rPr lang="en-US" altLang="zh-CN" dirty="0">
                <a:latin typeface="+mn-ea"/>
                <a:ea typeface="+mn-ea"/>
              </a:rPr>
              <a:t> reads cache</a:t>
            </a:r>
            <a:r>
              <a:rPr lang="en-US" altLang="zh-CN" dirty="0" smtClean="0">
                <a:latin typeface="+mn-ea"/>
                <a:ea typeface="+mn-ea"/>
              </a:rPr>
              <a:t>');</a:t>
            </a:r>
          </a:p>
          <a:p>
            <a:pPr marL="0" indent="0">
              <a:buNone/>
            </a:pPr>
            <a:r>
              <a:rPr dirty="0" smtClean="0">
                <a:latin typeface="+mn-ea"/>
                <a:ea typeface="+mn-ea"/>
              </a:rPr>
              <a:t>计算公式：</a:t>
            </a:r>
            <a:r>
              <a:rPr lang="en-US" dirty="0">
                <a:latin typeface="+mn-ea"/>
                <a:ea typeface="+mn-ea"/>
              </a:rPr>
              <a:t>1-'physical reads cache'/('db block gets from </a:t>
            </a:r>
            <a:r>
              <a:rPr lang="en-US" dirty="0" err="1">
                <a:latin typeface="+mn-ea"/>
                <a:ea typeface="+mn-ea"/>
              </a:rPr>
              <a:t>cache'+'consistent</a:t>
            </a:r>
            <a:r>
              <a:rPr lang="en-US" dirty="0">
                <a:latin typeface="+mn-ea"/>
                <a:ea typeface="+mn-ea"/>
              </a:rPr>
              <a:t> gets from cache')</a:t>
            </a:r>
            <a:endParaRPr lang="en-US" altLang="zh-CN" dirty="0" smtClean="0">
              <a:latin typeface="+mn-ea"/>
              <a:ea typeface="+mn-ea"/>
            </a:endParaRPr>
          </a:p>
          <a:p>
            <a:pPr marL="0" indent="0">
              <a:buNone/>
            </a:pPr>
            <a:endParaRPr lang="en-US" altLang="zh-CN" dirty="0">
              <a:latin typeface="+mn-ea"/>
              <a:ea typeface="+mn-ea"/>
            </a:endParaRPr>
          </a:p>
          <a:p>
            <a:pPr marL="0" indent="0">
              <a:buNone/>
            </a:pPr>
            <a:r>
              <a:rPr lang="en-US" altLang="zh-CN" dirty="0" smtClean="0">
                <a:latin typeface="+mn-ea"/>
                <a:ea typeface="+mn-ea"/>
              </a:rPr>
              <a:t>OLTP</a:t>
            </a:r>
            <a:r>
              <a:rPr dirty="0" smtClean="0">
                <a:latin typeface="+mn-ea"/>
                <a:ea typeface="+mn-ea"/>
              </a:rPr>
              <a:t>系统的命中率应保持在</a:t>
            </a:r>
            <a:r>
              <a:rPr lang="en-US" altLang="zh-CN" dirty="0" smtClean="0">
                <a:latin typeface="+mn-ea"/>
                <a:ea typeface="+mn-ea"/>
              </a:rPr>
              <a:t>90</a:t>
            </a:r>
            <a:r>
              <a:rPr dirty="0" smtClean="0">
                <a:latin typeface="+mn-ea"/>
                <a:ea typeface="+mn-ea"/>
              </a:rPr>
              <a:t>％以上．如果低于该值就需要增加缓冲区高速缓存的大小</a:t>
            </a:r>
            <a:endParaRPr lang="zh-CN" altLang="en-US" dirty="0">
              <a:latin typeface="+mn-ea"/>
              <a:ea typeface="+mn-ea"/>
            </a:endParaRPr>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8</a:t>
            </a:fld>
            <a:endParaRPr lang="en-GB"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数据库等待事件分析</a:t>
            </a:r>
            <a:endParaRPr lang="zh-CN" altLang="en-US" dirty="0"/>
          </a:p>
        </p:txBody>
      </p:sp>
      <p:sp>
        <p:nvSpPr>
          <p:cNvPr id="3" name="内容占位符 2"/>
          <p:cNvSpPr>
            <a:spLocks noGrp="1"/>
          </p:cNvSpPr>
          <p:nvPr>
            <p:ph idx="1"/>
          </p:nvPr>
        </p:nvSpPr>
        <p:spPr/>
        <p:txBody>
          <a:bodyPr/>
          <a:lstStyle/>
          <a:p>
            <a:pPr marL="0" indent="0">
              <a:buNone/>
            </a:pPr>
            <a:endParaRPr dirty="0"/>
          </a:p>
          <a:p>
            <a:pPr marL="0" indent="0">
              <a:buNone/>
            </a:pPr>
            <a:r>
              <a:rPr lang="en-US" altLang="zh-CN" dirty="0" err="1" smtClean="0"/>
              <a:t>OraclelOg</a:t>
            </a:r>
            <a:r>
              <a:rPr dirty="0" smtClean="0"/>
              <a:t>中通过</a:t>
            </a:r>
            <a:r>
              <a:rPr lang="en-US" altLang="zh-CN" dirty="0" smtClean="0"/>
              <a:t>DB</a:t>
            </a:r>
            <a:r>
              <a:rPr dirty="0" smtClean="0"/>
              <a:t>时问</a:t>
            </a:r>
            <a:r>
              <a:rPr lang="en-US" altLang="zh-CN" dirty="0" smtClean="0"/>
              <a:t>(</a:t>
            </a:r>
            <a:r>
              <a:rPr dirty="0" smtClean="0"/>
              <a:t>由会话的等待时间和</a:t>
            </a:r>
            <a:r>
              <a:rPr lang="en-US" altLang="zh-CN" dirty="0" smtClean="0"/>
              <a:t>CPU</a:t>
            </a:r>
            <a:r>
              <a:rPr dirty="0" smtClean="0"/>
              <a:t>时间构成</a:t>
            </a:r>
            <a:r>
              <a:rPr lang="en-US" altLang="zh-CN" dirty="0" smtClean="0"/>
              <a:t>)</a:t>
            </a:r>
            <a:r>
              <a:rPr dirty="0" smtClean="0"/>
              <a:t>来判断实例执行情况的。数据库的各种命中率说明了物理读取与逻辑读取</a:t>
            </a:r>
            <a:r>
              <a:rPr dirty="0"/>
              <a:t>、</a:t>
            </a:r>
            <a:r>
              <a:rPr dirty="0" smtClean="0"/>
              <a:t>硬分析与软分析的比率．它们是适当分配</a:t>
            </a:r>
            <a:r>
              <a:rPr lang="en-US" altLang="zh-CN" dirty="0" smtClean="0"/>
              <a:t>SGA</a:t>
            </a:r>
            <a:r>
              <a:rPr dirty="0"/>
              <a:t>的指标。然而</a:t>
            </a:r>
            <a:r>
              <a:rPr dirty="0" smtClean="0"/>
              <a:t>，有时数据库的命中率虽然很高．但大量的逻辑读取增加了</a:t>
            </a:r>
            <a:r>
              <a:rPr lang="en-US" altLang="zh-CN" dirty="0" smtClean="0"/>
              <a:t>CPU</a:t>
            </a:r>
            <a:r>
              <a:rPr dirty="0"/>
              <a:t>的使用．使系统对用户的响应时问增加</a:t>
            </a:r>
            <a:r>
              <a:rPr dirty="0" smtClean="0"/>
              <a:t>．数据库性能就不好。因此，数据库实例要更好地执行．必须把减少整体</a:t>
            </a:r>
            <a:r>
              <a:rPr lang="en-US" altLang="zh-CN" dirty="0" smtClean="0"/>
              <a:t>DB</a:t>
            </a:r>
            <a:r>
              <a:rPr dirty="0" smtClean="0"/>
              <a:t>时间作为性能优化目标。</a:t>
            </a:r>
            <a:endParaRPr lang="en-US" dirty="0" smtClean="0"/>
          </a:p>
          <a:p>
            <a:pPr marL="0" indent="0">
              <a:buNone/>
            </a:pPr>
            <a:r>
              <a:rPr dirty="0" smtClean="0"/>
              <a:t>在</a:t>
            </a:r>
            <a:r>
              <a:rPr lang="en-US" altLang="zh-CN" dirty="0" smtClean="0"/>
              <a:t>Oracle10g</a:t>
            </a:r>
            <a:r>
              <a:rPr dirty="0" smtClean="0"/>
              <a:t>中</a:t>
            </a:r>
            <a:r>
              <a:rPr lang="en-US" altLang="zh-CN" dirty="0" smtClean="0"/>
              <a:t>Oracle Wait Interface  (0WI)</a:t>
            </a:r>
            <a:r>
              <a:rPr dirty="0" smtClean="0"/>
              <a:t>组件的功能得到了进一步完善</a:t>
            </a:r>
            <a:r>
              <a:rPr dirty="0"/>
              <a:t>．</a:t>
            </a:r>
            <a:r>
              <a:rPr dirty="0" smtClean="0"/>
              <a:t>它录并表示了进程从开始到结束所遇到的所有瓶颈，跟踪进程在每一个瓶颈上花费的等待次数和时间．通过减少甚至消除主要瓶颈的影响而提高数据库性能。</a:t>
            </a:r>
            <a:endParaRPr lang="zh-CN" altLang="en-US" dirty="0"/>
          </a:p>
        </p:txBody>
      </p:sp>
      <p:sp>
        <p:nvSpPr>
          <p:cNvPr id="4" name="灯片编号占位符 3"/>
          <p:cNvSpPr>
            <a:spLocks noGrp="1"/>
          </p:cNvSpPr>
          <p:nvPr>
            <p:ph type="sldNum" sz="quarter" idx="10"/>
          </p:nvPr>
        </p:nvSpPr>
        <p:spPr/>
        <p:txBody>
          <a:bodyPr/>
          <a:lstStyle/>
          <a:p>
            <a:pPr>
              <a:defRPr/>
            </a:pPr>
            <a:fld id="{D4846432-ADF7-41C2-93EB-80B14D8A7C01}" type="slidenum">
              <a:rPr lang="en-GB" altLang="en-US" smtClean="0"/>
              <a:pPr>
                <a:defRPr/>
              </a:pPr>
              <a:t>9</a:t>
            </a:fld>
            <a:endParaRPr lang="en-GB"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PT模板-预销售使用_V2">
  <a:themeElements>
    <a:clrScheme name="4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默认设计模板">
      <a:majorFont>
        <a:latin typeface="SimSun"/>
        <a:ea typeface="SimSun"/>
        <a:cs typeface=""/>
      </a:majorFont>
      <a:minorFont>
        <a:latin typeface="Book Antiqu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230188" marR="0" indent="-230188"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rgbClr val="800000"/>
            </a:solidFill>
            <a:effectLst/>
            <a:latin typeface="Arial" charset="0"/>
            <a:ea typeface="SimSun" pitchFamily="2" charset="-122"/>
          </a:defRPr>
        </a:defPPr>
      </a:lstStyle>
    </a:spDef>
    <a:lnDef>
      <a:spPr bwMode="auto">
        <a:xfrm>
          <a:off x="0" y="0"/>
          <a:ext cx="1" cy="1"/>
        </a:xfrm>
        <a:custGeom>
          <a:avLst/>
          <a:gdLst/>
          <a:ahLst/>
          <a:cxnLst/>
          <a:rect l="0" t="0" r="0" b="0"/>
          <a:pathLst/>
        </a:custGeom>
        <a:solidFill>
          <a:srgbClr val="FFFF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230188" marR="0" indent="-230188"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rgbClr val="800000"/>
            </a:solidFill>
            <a:effectLst/>
            <a:latin typeface="Arial" charset="0"/>
            <a:ea typeface="SimSun" pitchFamily="2" charset="-122"/>
          </a:defRPr>
        </a:defPPr>
      </a:lstStyle>
    </a:lnDef>
  </a:objectDefaults>
  <a:extraClrSchemeLst>
    <a:extraClrScheme>
      <a:clrScheme name="4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PPT模板-预销售使用_V2</Template>
  <TotalTime>4297</TotalTime>
  <Words>2533</Words>
  <Application>Microsoft Office PowerPoint</Application>
  <PresentationFormat>全屏显示(4:3)</PresentationFormat>
  <Paragraphs>502</Paragraphs>
  <Slides>55</Slides>
  <Notes>1</Notes>
  <HiddenSlides>0</HiddenSlides>
  <MMClips>0</MMClips>
  <ScaleCrop>false</ScaleCrop>
  <HeadingPairs>
    <vt:vector size="4" baseType="variant">
      <vt:variant>
        <vt:lpstr>主题</vt:lpstr>
      </vt:variant>
      <vt:variant>
        <vt:i4>1</vt:i4>
      </vt:variant>
      <vt:variant>
        <vt:lpstr>幻灯片标题</vt:lpstr>
      </vt:variant>
      <vt:variant>
        <vt:i4>55</vt:i4>
      </vt:variant>
    </vt:vector>
  </HeadingPairs>
  <TitlesOfParts>
    <vt:vector size="56" baseType="lpstr">
      <vt:lpstr>PPT模板-预销售使用_V2</vt:lpstr>
      <vt:lpstr>幻灯片 1</vt:lpstr>
      <vt:lpstr>内容</vt:lpstr>
      <vt:lpstr>引言</vt:lpstr>
      <vt:lpstr>实例优化</vt:lpstr>
      <vt:lpstr>优化共享池</vt:lpstr>
      <vt:lpstr>库高速缓存的度量和优化</vt:lpstr>
      <vt:lpstr>数据字典高速缓存的度量和优化</vt:lpstr>
      <vt:lpstr>优化数据库缓冲区</vt:lpstr>
      <vt:lpstr>数据库等待事件分析</vt:lpstr>
      <vt:lpstr>SQL语句优化</vt:lpstr>
      <vt:lpstr>执行计划</vt:lpstr>
      <vt:lpstr>优化器 – 优化方式</vt:lpstr>
      <vt:lpstr>优化器 – 优化模式</vt:lpstr>
      <vt:lpstr>如何设定选用哪种优化模式</vt:lpstr>
      <vt:lpstr>统计信息</vt:lpstr>
      <vt:lpstr>如何看一个表或索引是否有统计信息</vt:lpstr>
      <vt:lpstr>统计信息收集方法</vt:lpstr>
      <vt:lpstr>删除统计信息</vt:lpstr>
      <vt:lpstr>Sql Trace</vt:lpstr>
      <vt:lpstr>Tkprof工具</vt:lpstr>
      <vt:lpstr>数据库程序Trace</vt:lpstr>
      <vt:lpstr>数据库程序Trace - 例子</vt:lpstr>
      <vt:lpstr>数据库程序Trace - 例子</vt:lpstr>
      <vt:lpstr>常见sql优化技巧</vt:lpstr>
      <vt:lpstr>选择最有效的表名顺序(只在基于规则的优化器中有效)</vt:lpstr>
      <vt:lpstr>Where子句中的连接顺序</vt:lpstr>
      <vt:lpstr>Select子句中避免使用*</vt:lpstr>
      <vt:lpstr>减少访问数据库的次数</vt:lpstr>
      <vt:lpstr>使用decode函数来减少处理时间</vt:lpstr>
      <vt:lpstr>整合简单、无关联的数据库访问</vt:lpstr>
      <vt:lpstr>删除重复记录</vt:lpstr>
      <vt:lpstr>用TRUNCATE替代DELETE</vt:lpstr>
      <vt:lpstr>尽量多使用COMMIT</vt:lpstr>
      <vt:lpstr>计算记录条数</vt:lpstr>
      <vt:lpstr>用Where子句替换HAVING子句</vt:lpstr>
      <vt:lpstr>减少对表的查询</vt:lpstr>
      <vt:lpstr>通过内部函数提高SQL效率</vt:lpstr>
      <vt:lpstr>用EXISTS替代IN</vt:lpstr>
      <vt:lpstr>用NOT EXISTS替代NOT IN</vt:lpstr>
      <vt:lpstr>用表连接替换EXISTS</vt:lpstr>
      <vt:lpstr>用EXISTS替换DISTINCT</vt:lpstr>
      <vt:lpstr>识别’低效执行’的SQL语句</vt:lpstr>
      <vt:lpstr>用索引提高效率</vt:lpstr>
      <vt:lpstr>避免在索引列上使用计算</vt:lpstr>
      <vt:lpstr>用&gt;=替代&gt;</vt:lpstr>
      <vt:lpstr>用UNION替换OR (适用于索引列)</vt:lpstr>
      <vt:lpstr>用IN来替换OR</vt:lpstr>
      <vt:lpstr>避免在索引列上使用IS NULL和IS NOT NULL</vt:lpstr>
      <vt:lpstr>总是使用索引的第一个列</vt:lpstr>
      <vt:lpstr>避免改变索引列的类型</vt:lpstr>
      <vt:lpstr>避免在索引列使用!=</vt:lpstr>
      <vt:lpstr>分离表和索引</vt:lpstr>
      <vt:lpstr>幻灯片 53</vt:lpstr>
      <vt:lpstr>问答与交流</vt:lpstr>
      <vt:lpstr>幻灯片 55</vt:lpstr>
    </vt:vector>
  </TitlesOfParts>
  <Company>Hand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模板</dc:subject>
  <dc:creator>Jianhua</dc:creator>
  <dc:description>Copyright © 2009-2-11, Hand Co.,Ltd.</dc:description>
  <cp:lastModifiedBy>jason</cp:lastModifiedBy>
  <cp:revision>724</cp:revision>
  <cp:lastPrinted>2001-01-02T01:52:48Z</cp:lastPrinted>
  <dcterms:created xsi:type="dcterms:W3CDTF">2009-10-15T09:57:23Z</dcterms:created>
  <dcterms:modified xsi:type="dcterms:W3CDTF">2011-05-05T00:57:53Z</dcterms:modified>
</cp:coreProperties>
</file>