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14"/>
  </p:notesMasterIdLst>
  <p:handoutMasterIdLst>
    <p:handoutMasterId r:id="rId15"/>
  </p:handoutMasterIdLst>
  <p:sldIdLst>
    <p:sldId id="1333" r:id="rId3"/>
    <p:sldId id="1071" r:id="rId4"/>
    <p:sldId id="1070" r:id="rId5"/>
    <p:sldId id="1167" r:id="rId6"/>
    <p:sldId id="1350" r:id="rId7"/>
    <p:sldId id="1356" r:id="rId8"/>
    <p:sldId id="1351" r:id="rId9"/>
    <p:sldId id="1355" r:id="rId10"/>
    <p:sldId id="1354" r:id="rId11"/>
    <p:sldId id="1352" r:id="rId12"/>
    <p:sldId id="1331" r:id="rId13"/>
  </p:sldIdLst>
  <p:sldSz cx="9906000" cy="6858000" type="A4"/>
  <p:notesSz cx="6645275" cy="97774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b="1" kern="1200">
        <a:solidFill>
          <a:srgbClr val="800000"/>
        </a:solidFill>
        <a:latin typeface="Arial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CCFF"/>
    <a:srgbClr val="CCECFF"/>
    <a:srgbClr val="FFCCCC"/>
    <a:srgbClr val="CCFFFF"/>
    <a:srgbClr val="FF0000"/>
    <a:srgbClr val="FF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86449" autoAdjust="0"/>
  </p:normalViewPr>
  <p:slideViewPr>
    <p:cSldViewPr>
      <p:cViewPr>
        <p:scale>
          <a:sx n="75" d="100"/>
          <a:sy n="75" d="100"/>
        </p:scale>
        <p:origin x="-2448" y="-450"/>
      </p:cViewPr>
      <p:guideLst>
        <p:guide orient="horz" pos="1728"/>
        <p:guide pos="672"/>
      </p:guideLst>
    </p:cSldViewPr>
  </p:slideViewPr>
  <p:outlineViewPr>
    <p:cViewPr>
      <p:scale>
        <a:sx n="33" d="100"/>
        <a:sy n="33" d="100"/>
      </p:scale>
      <p:origin x="18" y="57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20" d="100"/>
          <a:sy n="120" d="100"/>
        </p:scale>
        <p:origin x="-342" y="-78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t" anchorCtr="0" compatLnSpc="1">
            <a:prstTxWarp prst="textNoShape">
              <a:avLst/>
            </a:prstTxWarp>
          </a:bodyPr>
          <a:lstStyle>
            <a:lvl1pPr algn="l" defTabSz="941388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781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781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b" anchorCtr="0" compatLnSpc="1">
            <a:prstTxWarp prst="textNoShape">
              <a:avLst/>
            </a:prstTxWarp>
          </a:bodyPr>
          <a:lstStyle>
            <a:lvl1pPr algn="l" defTabSz="941388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86875"/>
            <a:ext cx="28781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fld id="{4F39FB61-1996-48DD-BB30-0E41ADC5B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35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t" anchorCtr="0" compatLnSpc="1">
            <a:prstTxWarp prst="textNoShape">
              <a:avLst/>
            </a:prstTxWarp>
          </a:bodyPr>
          <a:lstStyle>
            <a:lvl1pPr algn="l" defTabSz="941388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781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3100" y="731838"/>
            <a:ext cx="5302250" cy="3670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3438"/>
            <a:ext cx="4873625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81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b" anchorCtr="0" compatLnSpc="1">
            <a:prstTxWarp prst="textNoShape">
              <a:avLst/>
            </a:prstTxWarp>
          </a:bodyPr>
          <a:lstStyle>
            <a:lvl1pPr algn="l" defTabSz="941388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86875"/>
            <a:ext cx="28781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096" tIns="47048" rIns="94096" bIns="4704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fld id="{74E39604-B176-4314-821D-AC4145D9F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6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76275" y="733425"/>
            <a:ext cx="5292725" cy="3663950"/>
          </a:xfrm>
          <a:solidFill>
            <a:srgbClr val="FFFFFF"/>
          </a:solidFill>
          <a:ln w="12700" cap="flat"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1850"/>
            <a:ext cx="4873625" cy="4405313"/>
          </a:xfrm>
        </p:spPr>
        <p:txBody>
          <a:bodyPr lIns="90792" tIns="45398" rIns="90792" bIns="45398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532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914400"/>
            <a:ext cx="8762999" cy="5562600"/>
          </a:xfrm>
        </p:spPr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638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990600"/>
            <a:ext cx="462915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0650" y="990600"/>
            <a:ext cx="462915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4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16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260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447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9014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4460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63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91413" y="0"/>
            <a:ext cx="2414587" cy="6781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7091363" cy="6781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48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533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945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533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25415" y="1295400"/>
            <a:ext cx="7315200" cy="4495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864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25415" y="1295400"/>
            <a:ext cx="3587262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53354" y="1295400"/>
            <a:ext cx="3587262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532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89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97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93726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30200" y="990600"/>
            <a:ext cx="89154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2387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13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9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557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3726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6000" tIns="82800" rIns="91440" bIns="154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-3175"/>
            <a:ext cx="206375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1200" b="0">
                <a:solidFill>
                  <a:schemeClr val="tx1"/>
                </a:solidFill>
                <a:ea typeface="宋体" pitchFamily="2" charset="-122"/>
              </a:rPr>
              <a:t>www.hand-china.com</a:t>
            </a:r>
            <a:endParaRPr lang="zh-CN" altLang="en-US" sz="1200" b="0">
              <a:solidFill>
                <a:schemeClr val="tx1"/>
              </a:solidFill>
              <a:ea typeface="宋体" pitchFamily="2" charset="-122"/>
            </a:endParaRPr>
          </a:p>
        </p:txBody>
      </p:sp>
      <p:pic>
        <p:nvPicPr>
          <p:cNvPr id="9221" name="图片 13" descr="logo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608763"/>
            <a:ext cx="9906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接连接符 15"/>
          <p:cNvCxnSpPr/>
          <p:nvPr/>
        </p:nvCxnSpPr>
        <p:spPr bwMode="auto">
          <a:xfrm>
            <a:off x="0" y="6551613"/>
            <a:ext cx="9144000" cy="15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241800" y="6629400"/>
            <a:ext cx="1098550" cy="214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800" b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汉得公司　版权所有</a:t>
            </a:r>
          </a:p>
        </p:txBody>
      </p:sp>
      <p:sp>
        <p:nvSpPr>
          <p:cNvPr id="922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9906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" name="矩形 12"/>
          <p:cNvSpPr/>
          <p:nvPr userDrawn="1"/>
        </p:nvSpPr>
        <p:spPr bwMode="auto">
          <a:xfrm>
            <a:off x="9372600" y="228600"/>
            <a:ext cx="533400" cy="533400"/>
          </a:xfrm>
          <a:prstGeom prst="rect">
            <a:avLst/>
          </a:prstGeom>
          <a:solidFill>
            <a:srgbClr val="0083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230188" indent="-230188" algn="l" eaLnBrk="0" hangingPunct="0">
              <a:defRPr/>
            </a:pPr>
            <a:endParaRPr lang="zh-CN" altLang="en-US" sz="1400">
              <a:ea typeface="宋体" pitchFamily="2" charset="-122"/>
            </a:endParaRPr>
          </a:p>
        </p:txBody>
      </p:sp>
      <p:sp>
        <p:nvSpPr>
          <p:cNvPr id="594962" name="Rectangle 18"/>
          <p:cNvSpPr>
            <a:spLocks noChangeArrowheads="1"/>
          </p:cNvSpPr>
          <p:nvPr/>
        </p:nvSpPr>
        <p:spPr bwMode="auto">
          <a:xfrm>
            <a:off x="9372600" y="304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bIns="0"/>
          <a:lstStyle/>
          <a:p>
            <a:pPr>
              <a:defRPr/>
            </a:pPr>
            <a:fld id="{2147CAF7-24CD-47C3-B72D-327CF253E080}" type="slidenum">
              <a:rPr lang="en-GB" altLang="en-US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pPr>
                <a:defRPr/>
              </a:pPr>
              <a:t>‹#›</a:t>
            </a:fld>
            <a:endParaRPr lang="en-GB" altLang="en-US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Book Antiqua" pitchFamily="18" charset="0"/>
          <a:ea typeface="楷体_GB2312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Book Antiqua" pitchFamily="18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Book Antiqua" pitchFamily="18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Book Antiqua" pitchFamily="18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Book Antiqua" pitchFamily="18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597A0"/>
        </a:buClr>
        <a:buSzPct val="7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0" y="228600"/>
            <a:ext cx="247650" cy="533400"/>
          </a:xfrm>
          <a:prstGeom prst="rect">
            <a:avLst/>
          </a:prstGeom>
          <a:solidFill>
            <a:srgbClr val="0083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230188" indent="-230188" algn="l" eaLnBrk="0" hangingPunct="0">
              <a:defRPr/>
            </a:pPr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-3175"/>
            <a:ext cx="206375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www.hand-china.com</a:t>
            </a:r>
            <a:endParaRPr lang="zh-CN" altLang="en-US" sz="1200" b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333828" name="图片 10" descr="鼠标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0"/>
            <a:ext cx="931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29" name="图片 13" descr="logo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608763"/>
            <a:ext cx="9906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直接连接符 16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594600" y="6553200"/>
            <a:ext cx="990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zh-CN" altLang="en-US" sz="1400">
                <a:latin typeface="Arial" pitchFamily="34" charset="0"/>
                <a:ea typeface="宋体" pitchFamily="2" charset="-122"/>
              </a:rPr>
              <a:t>客户</a:t>
            </a:r>
            <a:r>
              <a:rPr lang="en-US" altLang="zh-CN" sz="1400">
                <a:latin typeface="Arial" pitchFamily="34" charset="0"/>
                <a:ea typeface="宋体" pitchFamily="2" charset="-122"/>
              </a:rPr>
              <a:t>logo</a:t>
            </a:r>
            <a:endParaRPr lang="zh-CN" altLang="en-US" sz="1400"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333833" name="Picture 16" descr="模板2_首页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82550" y="6643688"/>
            <a:ext cx="9823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800" b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上海汉得信息技术有限公司版权所有</a:t>
            </a:r>
          </a:p>
        </p:txBody>
      </p:sp>
      <p:sp>
        <p:nvSpPr>
          <p:cNvPr id="24" name="Rectangle 1032"/>
          <p:cNvSpPr>
            <a:spLocks noChangeArrowheads="1"/>
          </p:cNvSpPr>
          <p:nvPr/>
        </p:nvSpPr>
        <p:spPr bwMode="auto">
          <a:xfrm>
            <a:off x="760413" y="5562600"/>
            <a:ext cx="4787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zh-CN" altLang="en-US" sz="160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上海汉得信息技术有限公司</a:t>
            </a:r>
            <a:endParaRPr lang="en-US" altLang="zh-CN" sz="16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  <a:p>
            <a:pPr algn="l">
              <a:defRPr/>
            </a:pPr>
            <a:r>
              <a:rPr lang="en-US" altLang="zh-CN" sz="1400">
                <a:solidFill>
                  <a:schemeClr val="tx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HAND Enterprise Solutions Company Ltd.</a:t>
            </a:r>
          </a:p>
          <a:p>
            <a:pPr algn="l">
              <a:defRPr/>
            </a:pPr>
            <a:r>
              <a:rPr lang="en-US" altLang="zh-CN" sz="1400" b="0">
                <a:solidFill>
                  <a:schemeClr val="tx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www.hand-china.com</a:t>
            </a:r>
            <a:endParaRPr lang="en-US" altLang="en-US" sz="16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3383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990600"/>
            <a:ext cx="94107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383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0"/>
            <a:ext cx="9658350" cy="533400"/>
          </a:xfrm>
          <a:prstGeom prst="rect">
            <a:avLst/>
          </a:prstGeom>
          <a:solidFill>
            <a:srgbClr val="C8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2pPr>
      <a:lvl3pPr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3pPr>
      <a:lvl4pPr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4pPr>
      <a:lvl5pPr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5pPr>
      <a:lvl6pPr marL="457200"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6pPr>
      <a:lvl7pPr marL="914400"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7pPr>
      <a:lvl8pPr marL="1371600"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8pPr>
      <a:lvl9pPr marL="1828800" algn="l" rtl="0" fontAlgn="ctr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2" charset="-122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3300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4597A0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矩形 12"/>
          <p:cNvSpPr>
            <a:spLocks noChangeArrowheads="1"/>
          </p:cNvSpPr>
          <p:nvPr/>
        </p:nvSpPr>
        <p:spPr bwMode="auto">
          <a:xfrm>
            <a:off x="0" y="228600"/>
            <a:ext cx="247650" cy="533400"/>
          </a:xfrm>
          <a:prstGeom prst="rect">
            <a:avLst/>
          </a:prstGeom>
          <a:solidFill>
            <a:srgbClr val="008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230188" indent="-230188" algn="l" eaLnBrk="0" hangingPunct="0"/>
            <a:endParaRPr lang="zh-CN" altLang="en-US" sz="1400">
              <a:ea typeface="宋体" pitchFamily="2" charset="-122"/>
            </a:endParaRPr>
          </a:p>
        </p:txBody>
      </p:sp>
      <p:sp>
        <p:nvSpPr>
          <p:cNvPr id="368643" name="TextBox 11"/>
          <p:cNvSpPr txBox="1">
            <a:spLocks noChangeArrowheads="1"/>
          </p:cNvSpPr>
          <p:nvPr/>
        </p:nvSpPr>
        <p:spPr bwMode="auto">
          <a:xfrm>
            <a:off x="6934200" y="-3175"/>
            <a:ext cx="2063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1200" b="0">
                <a:solidFill>
                  <a:schemeClr val="tx1"/>
                </a:solidFill>
              </a:rPr>
              <a:t>www.hand-china.com</a:t>
            </a:r>
          </a:p>
        </p:txBody>
      </p:sp>
      <p:pic>
        <p:nvPicPr>
          <p:cNvPr id="368644" name="图片 10" descr="鼠标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0"/>
            <a:ext cx="931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45" name="图片 13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608763"/>
            <a:ext cx="9906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接连接符 15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8648" name="TextBox 19"/>
          <p:cNvSpPr txBox="1">
            <a:spLocks noChangeArrowheads="1"/>
          </p:cNvSpPr>
          <p:nvPr/>
        </p:nvSpPr>
        <p:spPr bwMode="auto">
          <a:xfrm>
            <a:off x="7594600" y="65532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/>
              <a:t>客户</a:t>
            </a:r>
            <a:r>
              <a:rPr lang="en-US" altLang="zh-CN"/>
              <a:t>logo</a:t>
            </a:r>
          </a:p>
        </p:txBody>
      </p:sp>
      <p:pic>
        <p:nvPicPr>
          <p:cNvPr id="368649" name="Picture 9" descr="模板2_首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0" name="TextBox 15"/>
          <p:cNvSpPr txBox="1">
            <a:spLocks noChangeArrowheads="1"/>
          </p:cNvSpPr>
          <p:nvPr/>
        </p:nvSpPr>
        <p:spPr bwMode="auto">
          <a:xfrm>
            <a:off x="82550" y="6643688"/>
            <a:ext cx="9823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" b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上海汉得信息技术有限公司版权所有</a:t>
            </a:r>
          </a:p>
        </p:txBody>
      </p:sp>
      <p:sp>
        <p:nvSpPr>
          <p:cNvPr id="368651" name="Rectangle 1032"/>
          <p:cNvSpPr>
            <a:spLocks noChangeArrowheads="1"/>
          </p:cNvSpPr>
          <p:nvPr/>
        </p:nvSpPr>
        <p:spPr bwMode="auto">
          <a:xfrm>
            <a:off x="760413" y="5562600"/>
            <a:ext cx="4787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160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上海汉得信息技术有限公司</a:t>
            </a:r>
          </a:p>
          <a:p>
            <a:pPr algn="l"/>
            <a:r>
              <a:rPr lang="en-US" altLang="zh-CN" sz="1400">
                <a:solidFill>
                  <a:schemeClr val="tx1"/>
                </a:solidFill>
                <a:ea typeface="黑体" pitchFamily="2" charset="-122"/>
                <a:cs typeface="Arial" charset="0"/>
              </a:rPr>
              <a:t>HAND Enterprise Solutions Company Ltd.</a:t>
            </a:r>
          </a:p>
          <a:p>
            <a:pPr algn="l"/>
            <a:r>
              <a:rPr lang="en-US" altLang="zh-CN" sz="1400" b="0">
                <a:solidFill>
                  <a:schemeClr val="tx1"/>
                </a:solidFill>
                <a:ea typeface="黑体" pitchFamily="2" charset="-122"/>
                <a:cs typeface="Arial" charset="0"/>
              </a:rPr>
              <a:t>www.hand-china.com</a:t>
            </a:r>
            <a:endParaRPr lang="en-US" altLang="en-US" sz="16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68652" name="Text Box 1042"/>
          <p:cNvSpPr txBox="1">
            <a:spLocks noChangeArrowheads="1"/>
          </p:cNvSpPr>
          <p:nvPr/>
        </p:nvSpPr>
        <p:spPr bwMode="auto">
          <a:xfrm>
            <a:off x="661988" y="739775"/>
            <a:ext cx="55308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800000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40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Oracle EBS </a:t>
            </a:r>
            <a:r>
              <a:rPr kumimoji="1" lang="zh-CN" altLang="en-US" sz="240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技术培训</a:t>
            </a:r>
            <a:endParaRPr kumimoji="1" lang="zh-CN" altLang="en-US" sz="2400">
              <a:solidFill>
                <a:schemeClr val="tx1"/>
              </a:solidFill>
              <a:latin typeface="黑体" pitchFamily="2" charset="-122"/>
              <a:ea typeface="黑体" pitchFamily="2" charset="-122"/>
              <a:cs typeface="宋体" pitchFamily="2" charset="-122"/>
            </a:endParaRP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762000" y="14478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</a:rPr>
              <a:t>基础课程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altLang="zh-CN" dirty="0"/>
              <a:t>Shell</a:t>
            </a:r>
            <a:r>
              <a:rPr lang="zh-CN" altLang="en-US" dirty="0"/>
              <a:t>脚本作业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algn="l"/>
            <a:endParaRPr lang="zh-CN" altLang="en-US" dirty="0"/>
          </a:p>
          <a:p>
            <a:pPr algn="l"/>
            <a:r>
              <a:rPr lang="zh-CN" altLang="en-US" dirty="0"/>
              <a:t>写一个脚本，能接收</a:t>
            </a:r>
            <a:r>
              <a:rPr lang="en-US" altLang="zh-CN" dirty="0"/>
              <a:t>1</a:t>
            </a:r>
            <a:r>
              <a:rPr lang="zh-CN" altLang="en-US" dirty="0"/>
              <a:t>个参数</a:t>
            </a:r>
            <a:r>
              <a:rPr lang="en-US" altLang="zh-CN" dirty="0"/>
              <a:t>$1, </a:t>
            </a:r>
            <a:r>
              <a:rPr lang="zh-CN" altLang="en-US" dirty="0"/>
              <a:t>脚本将完成</a:t>
            </a:r>
          </a:p>
          <a:p>
            <a:pPr algn="l"/>
            <a:r>
              <a:rPr lang="en-US" altLang="zh-CN" dirty="0"/>
              <a:t>1</a:t>
            </a:r>
            <a:r>
              <a:rPr lang="zh-CN" altLang="en-US" dirty="0"/>
              <a:t>）把</a:t>
            </a:r>
            <a:r>
              <a:rPr lang="en-US" altLang="zh-CN" dirty="0"/>
              <a:t>/opt </a:t>
            </a:r>
            <a:r>
              <a:rPr lang="zh-CN" altLang="en-US" dirty="0"/>
              <a:t>目录下的内容压缩成工号</a:t>
            </a:r>
            <a:r>
              <a:rPr lang="en-US" altLang="zh-CN" dirty="0"/>
              <a:t>_$1_opt.tar.gz</a:t>
            </a:r>
          </a:p>
          <a:p>
            <a:pPr algn="l"/>
            <a:r>
              <a:rPr lang="en-US" altLang="zh-CN" dirty="0"/>
              <a:t>2</a:t>
            </a:r>
            <a:r>
              <a:rPr lang="zh-CN" altLang="en-US" dirty="0"/>
              <a:t>）建立</a:t>
            </a:r>
            <a:r>
              <a:rPr lang="en-US" altLang="zh-CN" dirty="0"/>
              <a:t>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  <a:r>
              <a:rPr lang="zh-CN" altLang="en-US" dirty="0"/>
              <a:t>工号目录，并把压缩文件拷贝到此目录</a:t>
            </a:r>
          </a:p>
          <a:p>
            <a:pPr algn="l"/>
            <a:r>
              <a:rPr lang="en-US" altLang="zh-CN" dirty="0"/>
              <a:t>3</a:t>
            </a:r>
            <a:r>
              <a:rPr lang="zh-CN" altLang="en-US" dirty="0"/>
              <a:t>）把压缩文件的权限更改成</a:t>
            </a:r>
            <a:r>
              <a:rPr lang="en-US" altLang="zh-CN" dirty="0"/>
              <a:t>777</a:t>
            </a:r>
          </a:p>
          <a:p>
            <a:pPr algn="l"/>
            <a:r>
              <a:rPr lang="zh-CN" altLang="en-US" dirty="0"/>
              <a:t>备注：在自己的虚拟机上完成。</a:t>
            </a:r>
            <a:endParaRPr lang="zh-CN" altLang="en-US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en-US" altLang="zh-CN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 dirty="0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gray">
          <a:xfrm>
            <a:off x="2590800" y="2305050"/>
            <a:ext cx="4114800" cy="1221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>
              <a:defRPr/>
            </a:pPr>
            <a:r>
              <a:rPr lang="en-US" altLang="zh-CN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71842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  <a:ea typeface="SimSun" pitchFamily="2" charset="-122"/>
              </a:rPr>
              <a:t>Q</a:t>
            </a:r>
            <a:r>
              <a:rPr lang="zh-CN" altLang="en-US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71842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  <a:ea typeface="SimSun" pitchFamily="2" charset="-122"/>
              </a:rPr>
              <a:t>＆</a:t>
            </a:r>
            <a:r>
              <a:rPr lang="en-US" altLang="zh-CN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71842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  <a:ea typeface="SimSun" pitchFamily="2" charset="-122"/>
              </a:rPr>
              <a:t>A</a:t>
            </a:r>
            <a:endParaRPr lang="zh-CN" altLang="en-US" sz="36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71842" dir="2700000" algn="ctr" rotWithShape="0">
                  <a:srgbClr val="868686">
                    <a:alpha val="50000"/>
                  </a:srgbClr>
                </a:outerShdw>
              </a:effectLst>
              <a:latin typeface="Arial Black"/>
              <a:ea typeface="SimSun" pitchFamily="2" charset="-122"/>
            </a:endParaRPr>
          </a:p>
        </p:txBody>
      </p:sp>
      <p:sp>
        <p:nvSpPr>
          <p:cNvPr id="360453" name="WordArt 5"/>
          <p:cNvSpPr>
            <a:spLocks noChangeArrowheads="1" noChangeShapeType="1" noTextEdit="1"/>
          </p:cNvSpPr>
          <p:nvPr/>
        </p:nvSpPr>
        <p:spPr bwMode="gray">
          <a:xfrm>
            <a:off x="2209800" y="3752850"/>
            <a:ext cx="48006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653"/>
              </a:avLst>
            </a:prstTxWarp>
          </a:bodyPr>
          <a:lstStyle/>
          <a:p>
            <a:r>
              <a:rPr lang="en-US" altLang="zh-CN" sz="5400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Questions &amp; AnswerS</a:t>
            </a:r>
            <a:endParaRPr lang="zh-CN" altLang="en-US" sz="5400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tx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 lIns="91440" tIns="45720" bIns="190800"/>
          <a:lstStyle/>
          <a:p>
            <a:r>
              <a:rPr lang="zh-CN" altLang="en-US" smtClean="0"/>
              <a:t>  目录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066800" y="1219200"/>
            <a:ext cx="655638" cy="4413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1</a:t>
            </a:r>
          </a:p>
        </p:txBody>
      </p:sp>
      <p:sp>
        <p:nvSpPr>
          <p:cNvPr id="16411" name="Rectangle 2"/>
          <p:cNvSpPr>
            <a:spLocks noChangeArrowheads="1"/>
          </p:cNvSpPr>
          <p:nvPr/>
        </p:nvSpPr>
        <p:spPr bwMode="auto">
          <a:xfrm>
            <a:off x="1676400" y="1219200"/>
            <a:ext cx="6565900" cy="441325"/>
          </a:xfrm>
          <a:prstGeom prst="rect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163638" eaLnBrk="0" hangingPunct="0"/>
            <a:r>
              <a:rPr lang="en-US" altLang="zh-CN">
                <a:latin typeface="楷体_GB2312" pitchFamily="49" charset="-122"/>
              </a:rPr>
              <a:t>Oracle ERP </a:t>
            </a:r>
            <a:r>
              <a:rPr lang="zh-CN" altLang="en-US">
                <a:latin typeface="楷体_GB2312" pitchFamily="49" charset="-122"/>
              </a:rPr>
              <a:t>综述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6800" y="1844675"/>
            <a:ext cx="655638" cy="4413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2</a:t>
            </a:r>
          </a:p>
        </p:txBody>
      </p:sp>
      <p:sp>
        <p:nvSpPr>
          <p:cNvPr id="16413" name="Rectangle 2"/>
          <p:cNvSpPr>
            <a:spLocks noChangeArrowheads="1"/>
          </p:cNvSpPr>
          <p:nvPr/>
        </p:nvSpPr>
        <p:spPr bwMode="auto">
          <a:xfrm>
            <a:off x="1676400" y="1844675"/>
            <a:ext cx="6553200" cy="441325"/>
          </a:xfrm>
          <a:prstGeom prst="rect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163638" eaLnBrk="0" hangingPunct="0"/>
            <a:r>
              <a:rPr lang="en-US" altLang="zh-CN">
                <a:latin typeface="楷体_GB2312" pitchFamily="49" charset="-122"/>
              </a:rPr>
              <a:t>Oracle EBS R12 </a:t>
            </a:r>
            <a:r>
              <a:rPr lang="zh-CN" altLang="en-US">
                <a:latin typeface="楷体_GB2312" pitchFamily="49" charset="-122"/>
              </a:rPr>
              <a:t>应用系统管理员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66800" y="2438400"/>
            <a:ext cx="655638" cy="4413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3</a:t>
            </a:r>
          </a:p>
        </p:txBody>
      </p:sp>
      <p:sp>
        <p:nvSpPr>
          <p:cNvPr id="16415" name="Rectangle 2"/>
          <p:cNvSpPr>
            <a:spLocks noChangeArrowheads="1"/>
          </p:cNvSpPr>
          <p:nvPr/>
        </p:nvSpPr>
        <p:spPr bwMode="auto">
          <a:xfrm>
            <a:off x="1676400" y="2438400"/>
            <a:ext cx="6553200" cy="441325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163638" eaLnBrk="0" hangingPunct="0"/>
            <a:r>
              <a:rPr lang="en-US" altLang="zh-CN">
                <a:latin typeface="楷体_GB2312" pitchFamily="49" charset="-122"/>
              </a:rPr>
              <a:t>Linux </a:t>
            </a:r>
            <a:r>
              <a:rPr lang="zh-CN" altLang="en-US">
                <a:latin typeface="楷体_GB2312" pitchFamily="49" charset="-122"/>
              </a:rPr>
              <a:t>基础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505200"/>
            <a:ext cx="655638" cy="4413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5</a:t>
            </a:r>
          </a:p>
        </p:txBody>
      </p:sp>
      <p:sp>
        <p:nvSpPr>
          <p:cNvPr id="16417" name="Rectangle 2"/>
          <p:cNvSpPr>
            <a:spLocks noChangeArrowheads="1"/>
          </p:cNvSpPr>
          <p:nvPr/>
        </p:nvSpPr>
        <p:spPr bwMode="auto">
          <a:xfrm>
            <a:off x="1676400" y="3505200"/>
            <a:ext cx="6553200" cy="441325"/>
          </a:xfrm>
          <a:prstGeom prst="rect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163638" eaLnBrk="0" hangingPunct="0"/>
            <a:r>
              <a:rPr lang="zh-CN" altLang="en-US">
                <a:latin typeface="楷体_GB2312" pitchFamily="49" charset="-122"/>
              </a:rPr>
              <a:t>基础课程作业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6800" y="2971800"/>
            <a:ext cx="655638" cy="4413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4</a:t>
            </a:r>
          </a:p>
        </p:txBody>
      </p:sp>
      <p:sp>
        <p:nvSpPr>
          <p:cNvPr id="16421" name="Rectangle 2"/>
          <p:cNvSpPr>
            <a:spLocks noChangeArrowheads="1"/>
          </p:cNvSpPr>
          <p:nvPr/>
        </p:nvSpPr>
        <p:spPr bwMode="auto">
          <a:xfrm>
            <a:off x="1676400" y="2971800"/>
            <a:ext cx="6565900" cy="441325"/>
          </a:xfrm>
          <a:prstGeom prst="rect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163638" eaLnBrk="0" hangingPunct="0"/>
            <a:r>
              <a:rPr lang="en-US" altLang="zh-CN">
                <a:latin typeface="楷体_GB2312" pitchFamily="49" charset="-122"/>
              </a:rPr>
              <a:t>Oracle DBA </a:t>
            </a:r>
            <a:r>
              <a:rPr lang="zh-CN" altLang="en-US">
                <a:latin typeface="楷体_GB2312" pitchFamily="49" charset="-122"/>
              </a:rPr>
              <a:t>基础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228600"/>
            <a:ext cx="93726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190800"/>
          <a:lstStyle/>
          <a:p>
            <a:pPr algn="l"/>
            <a:r>
              <a:rPr lang="en-US" altLang="zh-CN" sz="2400">
                <a:solidFill>
                  <a:schemeClr val="bg1"/>
                </a:solidFill>
                <a:latin typeface="Book Antiqua" pitchFamily="18" charset="0"/>
              </a:rPr>
              <a:t>  Oracle ERP Linux</a:t>
            </a:r>
            <a:r>
              <a:rPr lang="zh-CN" altLang="en-US" sz="2400">
                <a:solidFill>
                  <a:schemeClr val="bg1"/>
                </a:solidFill>
                <a:latin typeface="Book Antiqua" pitchFamily="18" charset="0"/>
              </a:rPr>
              <a:t>基础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609600" y="1143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课程目标：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掌握最常用的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Linux</a:t>
            </a: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命令和工具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 lIns="91440" tIns="45720" bIns="190800"/>
          <a:lstStyle/>
          <a:p>
            <a:r>
              <a:rPr lang="en-US" altLang="zh-CN" smtClean="0"/>
              <a:t> Oracle ERP Linux</a:t>
            </a:r>
            <a:r>
              <a:rPr lang="zh-CN" altLang="en-US" smtClean="0"/>
              <a:t>基础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04800" y="1143000"/>
            <a:ext cx="9067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查看、编辑文本文件：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查看文件：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more, tail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编辑文件：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vi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查看系统网络状况：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查看系统状况：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top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查看网络状况：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netstat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en-US" altLang="zh-CN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查看网路配置： 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ifconfig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系统进程：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查找：  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ps –ef | grep “</a:t>
            </a: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字符串”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杀死：  </a:t>
            </a: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kill -9 &lt;PID&gt;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文件、目录 操作：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目录：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mkdir</a:t>
            </a:r>
            <a:r>
              <a:rPr lang="en-US" altLang="zh-CN" dirty="0">
                <a:solidFill>
                  <a:srgbClr val="000066"/>
                </a:solidFill>
                <a:ea typeface="宋体" pitchFamily="2" charset="-122"/>
              </a:rPr>
              <a:t> , cd,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pwd</a:t>
            </a:r>
            <a:endParaRPr lang="en-US" altLang="zh-CN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创建、拷贝、删除、查看：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vi,cp</a:t>
            </a:r>
            <a:r>
              <a:rPr lang="en-US" altLang="zh-CN" dirty="0">
                <a:solidFill>
                  <a:srgbClr val="000066"/>
                </a:solidFill>
                <a:ea typeface="宋体" pitchFamily="2" charset="-122"/>
              </a:rPr>
              <a:t> ,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rm,ls</a:t>
            </a:r>
            <a:endParaRPr lang="zh-CN" altLang="en-US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权限：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chmod</a:t>
            </a:r>
            <a:r>
              <a:rPr lang="en-US" altLang="zh-CN" dirty="0">
                <a:solidFill>
                  <a:srgbClr val="000066"/>
                </a:solidFill>
                <a:ea typeface="宋体" pitchFamily="2" charset="-122"/>
              </a:rPr>
              <a:t> ,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chown</a:t>
            </a:r>
            <a:endParaRPr lang="en-US" altLang="zh-CN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查找：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</a:rPr>
              <a:t>find,grep</a:t>
            </a:r>
            <a:endParaRPr lang="en-US" altLang="zh-CN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dirty="0">
                <a:solidFill>
                  <a:srgbClr val="000066"/>
                </a:solidFill>
                <a:ea typeface="宋体" pitchFamily="2" charset="-122"/>
              </a:rPr>
              <a:t>           </a:t>
            </a:r>
            <a:r>
              <a:rPr lang="zh-CN" altLang="en-US" dirty="0">
                <a:solidFill>
                  <a:srgbClr val="000066"/>
                </a:solidFill>
                <a:ea typeface="宋体" pitchFamily="2" charset="-122"/>
              </a:rPr>
              <a:t>当前目录查找含指定字符串的文件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dirty="0">
                <a:solidFill>
                  <a:srgbClr val="000066"/>
                </a:solidFill>
                <a:ea typeface="宋体" pitchFamily="2" charset="-122"/>
              </a:rPr>
              <a:t>           </a:t>
            </a:r>
            <a:r>
              <a:rPr lang="en-US" altLang="zh-CN" sz="1400" dirty="0" err="1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grep</a:t>
            </a:r>
            <a:r>
              <a:rPr lang="en-US" altLang="zh-CN" sz="140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–</a:t>
            </a:r>
            <a:r>
              <a:rPr lang="en-US" altLang="zh-CN" sz="1400" dirty="0" err="1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rn</a:t>
            </a:r>
            <a:r>
              <a:rPr lang="en-US" altLang="zh-CN" sz="140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“</a:t>
            </a:r>
            <a:r>
              <a:rPr lang="zh-CN" altLang="en-US" sz="140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字符串</a:t>
            </a:r>
            <a:r>
              <a:rPr lang="en-US" altLang="zh-CN" sz="140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”  .</a:t>
            </a:r>
            <a:r>
              <a:rPr lang="en-US" altLang="zh-CN" sz="1400" b="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</a:t>
            </a:r>
            <a:endParaRPr lang="en-US" altLang="zh-CN" sz="1400" b="0" dirty="0" smtClean="0">
              <a:solidFill>
                <a:schemeClr val="tx1"/>
              </a:solidFill>
              <a:latin typeface="Book Antiqua" pitchFamily="18" charset="0"/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 b="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</a:t>
            </a:r>
            <a:r>
              <a:rPr lang="en-US" altLang="zh-CN" sz="1400" b="0" dirty="0" smtClean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              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 b="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</a:t>
            </a:r>
            <a:r>
              <a:rPr lang="en-US" altLang="zh-CN" sz="1400" b="0" dirty="0" smtClean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              </a:t>
            </a:r>
            <a:r>
              <a:rPr lang="zh-CN" altLang="en-US" sz="1400" b="0" dirty="0" smtClean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指定目录下查找含指定字符串的文件：</a:t>
            </a:r>
            <a:endParaRPr lang="en-US" altLang="zh-CN" sz="1400" b="0" dirty="0" smtClean="0">
              <a:solidFill>
                <a:schemeClr val="tx1"/>
              </a:solidFill>
              <a:latin typeface="Book Antiqua" pitchFamily="18" charset="0"/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 b="0" dirty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</a:t>
            </a:r>
            <a:r>
              <a:rPr lang="en-US" altLang="zh-CN" sz="1400" b="0" dirty="0" smtClean="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               </a:t>
            </a:r>
            <a:r>
              <a:rPr lang="en-US" altLang="zh-CN" dirty="0"/>
              <a:t> </a:t>
            </a:r>
            <a:r>
              <a:rPr lang="zh-CN" altLang="zh-CN" sz="1400" dirty="0"/>
              <a:t>find </a:t>
            </a:r>
            <a:r>
              <a:rPr lang="zh-CN" altLang="zh-CN" sz="1400" dirty="0" smtClean="0"/>
              <a:t>/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   </a:t>
            </a:r>
            <a:r>
              <a:rPr lang="zh-CN" altLang="zh-CN" sz="1400" dirty="0" smtClean="0"/>
              <a:t>-</a:t>
            </a:r>
            <a:r>
              <a:rPr lang="zh-CN" altLang="zh-CN" sz="1400" dirty="0"/>
              <a:t>type f -mount |xargs fgrep -l 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“PHP</a:t>
            </a:r>
            <a:r>
              <a:rPr lang="zh-CN" altLang="zh-CN" sz="1400" dirty="0" smtClean="0"/>
              <a:t>"</a:t>
            </a:r>
            <a:endParaRPr lang="en-US" altLang="zh-CN" sz="1400" dirty="0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 dirty="0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打包压缩与解包：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en-US" altLang="zh-CN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[root@linux ~]# tar -cvf /tmp/etc.tar /etc &lt;==</a:t>
            </a: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仅打包，不压缩！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[root@linux ~]# tar -zcvf /tmp/etc.tar.gz /etc &lt;==</a:t>
            </a: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打包后，以 </a:t>
            </a:r>
            <a:r>
              <a:rPr lang="en-US" altLang="zh-CN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gzip </a:t>
            </a: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压缩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 sz="1400">
              <a:solidFill>
                <a:schemeClr val="tx1"/>
              </a:solidFill>
              <a:latin typeface="Book Antiqua" pitchFamily="18" charset="0"/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[root@linux src]# tar -xvf /tmp/etc.tar   </a:t>
            </a: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解不带压缩的包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[root@linux src]# tar -zxvf /tmp/etc.tar.gz    </a:t>
            </a: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>解带压缩的包</a:t>
            </a:r>
            <a:b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</a:br>
            <a: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  <a:t/>
            </a:r>
            <a:br>
              <a:rPr lang="zh-CN" altLang="en-US" sz="1400">
                <a:solidFill>
                  <a:schemeClr val="tx1"/>
                </a:solidFill>
                <a:latin typeface="Book Antiqua" pitchFamily="18" charset="0"/>
                <a:ea typeface="宋体" pitchFamily="2" charset="-122"/>
              </a:rPr>
            </a:br>
            <a:endParaRPr lang="zh-CN" altLang="en-US" sz="1400">
              <a:solidFill>
                <a:schemeClr val="tx1"/>
              </a:solidFill>
              <a:latin typeface="Book Antiqua" pitchFamily="18" charset="0"/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72600" cy="533400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304800" y="1143000"/>
            <a:ext cx="9067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zh-CN" altLang="en-US">
                <a:solidFill>
                  <a:srgbClr val="000066"/>
                </a:solidFill>
                <a:ea typeface="宋体" pitchFamily="2" charset="-122"/>
              </a:rPr>
              <a:t>帮助：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u"/>
            </a:pPr>
            <a:r>
              <a:rPr lang="en-US" altLang="zh-CN">
                <a:solidFill>
                  <a:srgbClr val="000066"/>
                </a:solidFill>
                <a:ea typeface="宋体" pitchFamily="2" charset="-122"/>
              </a:rPr>
              <a:t>man</a:t>
            </a:r>
            <a:endParaRPr lang="zh-CN" altLang="en-US">
              <a:solidFill>
                <a:srgbClr val="000066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默认设计模板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SimSun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模板-预销售使用">
  <a:themeElements>
    <a:clrScheme name="1_PPT模板-预销售使用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PT模板-预销售使用">
      <a:majorFont>
        <a:latin typeface="黑体"/>
        <a:ea typeface="宋体"/>
        <a:cs typeface=""/>
      </a:majorFont>
      <a:minorFont>
        <a:latin typeface="Book Antiqu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T模板-预销售使用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模板-预销售使用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模板-预销售使用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模板-预销售使用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模板-预销售使用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模板-预销售使用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模板-预销售使用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44306</TotalTime>
  <Words>353</Words>
  <Application>Microsoft Office PowerPoint</Application>
  <PresentationFormat>A4 纸张(210x297 毫米)</PresentationFormat>
  <Paragraphs>73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Book Antiqua</vt:lpstr>
      <vt:lpstr>楷体_GB2312</vt:lpstr>
      <vt:lpstr>Wingdings</vt:lpstr>
      <vt:lpstr>Times New Roman</vt:lpstr>
      <vt:lpstr>黑体</vt:lpstr>
      <vt:lpstr>Lucida Sans Unicode</vt:lpstr>
      <vt:lpstr>4_默认设计模板</vt:lpstr>
      <vt:lpstr>1_PPT模板-预销售使用</vt:lpstr>
      <vt:lpstr>PowerPoint 演示文稿</vt:lpstr>
      <vt:lpstr>  目录</vt:lpstr>
      <vt:lpstr>PowerPoint 演示文稿</vt:lpstr>
      <vt:lpstr> Oracle ERP Linux基础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Hand Consultant</dc:creator>
  <cp:lastModifiedBy>jackshang</cp:lastModifiedBy>
  <cp:revision>3250</cp:revision>
  <cp:lastPrinted>2001-01-02T01:52:48Z</cp:lastPrinted>
  <dcterms:created xsi:type="dcterms:W3CDTF">2000-07-11T04:19:45Z</dcterms:created>
  <dcterms:modified xsi:type="dcterms:W3CDTF">2011-02-28T12:31:25Z</dcterms:modified>
</cp:coreProperties>
</file>