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"/>
  </p:notesMasterIdLst>
  <p:handoutMasterIdLst>
    <p:handoutMasterId r:id="rId5"/>
  </p:handoutMasterIdLst>
  <p:sldIdLst>
    <p:sldId id="1208" r:id="rId2"/>
    <p:sldId id="1210" r:id="rId3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400" b="1" kern="1200">
        <a:solidFill>
          <a:srgbClr val="800000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F0C6"/>
    <a:srgbClr val="006699"/>
    <a:srgbClr val="D6EDBD"/>
    <a:srgbClr val="E4F2F4"/>
    <a:srgbClr val="FFFFCC"/>
    <a:srgbClr val="BCE292"/>
    <a:srgbClr val="F9D3AD"/>
    <a:srgbClr val="CC0000"/>
    <a:srgbClr val="C8000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35" autoAdjust="0"/>
    <p:restoredTop sz="93890" autoAdjust="0"/>
  </p:normalViewPr>
  <p:slideViewPr>
    <p:cSldViewPr>
      <p:cViewPr>
        <p:scale>
          <a:sx n="89" d="100"/>
          <a:sy n="89" d="100"/>
        </p:scale>
        <p:origin x="-1301" y="-1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>
                <a:solidFill>
                  <a:schemeClr val="accent2"/>
                </a:solidFill>
                <a:latin typeface="Lucida Sans Unicode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>
                <a:solidFill>
                  <a:schemeClr val="accent2"/>
                </a:solidFill>
                <a:latin typeface="Lucida Sans Unicode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>
                <a:solidFill>
                  <a:schemeClr val="accent2"/>
                </a:solidFill>
                <a:latin typeface="Lucida Sans Unicode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>
                <a:solidFill>
                  <a:schemeClr val="accent2"/>
                </a:solidFill>
                <a:latin typeface="Lucida Sans Unicode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24B7CEA1-5347-4001-BCD4-C2A63A3543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6444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8713" y="688975"/>
            <a:ext cx="4603750" cy="3452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8800"/>
            <a:ext cx="5029200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0"/>
            <a:r>
              <a:rPr lang="en-US" altLang="en-US" noProof="0" smtClean="0"/>
              <a:t>Second level</a:t>
            </a:r>
          </a:p>
          <a:p>
            <a:pPr lvl="0"/>
            <a:r>
              <a:rPr lang="en-US" altLang="en-US" noProof="0" smtClean="0"/>
              <a:t>Third level</a:t>
            </a:r>
          </a:p>
          <a:p>
            <a:pPr lvl="0"/>
            <a:r>
              <a:rPr lang="en-US" altLang="en-US" noProof="0" smtClean="0"/>
              <a:t>Fourth level</a:t>
            </a:r>
          </a:p>
          <a:p>
            <a:pPr lvl="0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4" tIns="46007" rIns="92014" bIns="4600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275AACC7-C9D6-4AEF-8A16-D6EC15B4C2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8261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0" y="228600"/>
            <a:ext cx="228600" cy="533400"/>
          </a:xfrm>
          <a:prstGeom prst="rect">
            <a:avLst/>
          </a:prstGeom>
          <a:solidFill>
            <a:srgbClr val="00839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230188" indent="-230188" eaLnBrk="0" hangingPunct="0"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0800" y="-3175"/>
            <a:ext cx="1905000" cy="274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altLang="zh-CN" sz="1200" b="0">
                <a:solidFill>
                  <a:schemeClr val="tx1"/>
                </a:solidFill>
                <a:latin typeface="Arial" charset="0"/>
              </a:rPr>
              <a:t>www.hand-china.com</a:t>
            </a:r>
            <a:endParaRPr lang="zh-CN" altLang="en-US" sz="1200" b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4" name="图片 10" descr="鼠标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3575" y="0"/>
            <a:ext cx="860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图片 13" descr="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6608763"/>
            <a:ext cx="91440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连接符 5"/>
          <p:cNvCxnSpPr/>
          <p:nvPr/>
        </p:nvCxnSpPr>
        <p:spPr bwMode="auto">
          <a:xfrm>
            <a:off x="0" y="6553200"/>
            <a:ext cx="9144000" cy="158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接连接符 6"/>
          <p:cNvCxnSpPr/>
          <p:nvPr/>
        </p:nvCxnSpPr>
        <p:spPr bwMode="auto">
          <a:xfrm rot="5400000">
            <a:off x="7850188" y="6705600"/>
            <a:ext cx="303212" cy="158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010400" y="6553200"/>
            <a:ext cx="914400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zh-CN" altLang="en-US">
                <a:latin typeface="Arial" charset="0"/>
              </a:rPr>
              <a:t>客户</a:t>
            </a:r>
            <a:r>
              <a:rPr lang="en-US" altLang="zh-CN">
                <a:latin typeface="Arial" charset="0"/>
              </a:rPr>
              <a:t>logo</a:t>
            </a:r>
            <a:endParaRPr lang="zh-CN" altLang="en-US">
              <a:latin typeface="Arial" charset="0"/>
            </a:endParaRPr>
          </a:p>
        </p:txBody>
      </p:sp>
      <p:pic>
        <p:nvPicPr>
          <p:cNvPr id="9" name="Picture 16" descr="模板2_首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4763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76200" y="6643688"/>
            <a:ext cx="90678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zh-CN" altLang="en-US" sz="800" b="0">
                <a:solidFill>
                  <a:srgbClr val="777777"/>
                </a:solidFill>
                <a:latin typeface="黑体" pitchFamily="2" charset="-122"/>
                <a:ea typeface="黑体" pitchFamily="2" charset="-122"/>
              </a:rPr>
              <a:t>上海汉得信息技术有限公司版权所有</a:t>
            </a:r>
          </a:p>
        </p:txBody>
      </p:sp>
      <p:sp>
        <p:nvSpPr>
          <p:cNvPr id="11" name="Rectangle 1032"/>
          <p:cNvSpPr>
            <a:spLocks noChangeArrowheads="1"/>
          </p:cNvSpPr>
          <p:nvPr/>
        </p:nvSpPr>
        <p:spPr bwMode="auto">
          <a:xfrm>
            <a:off x="701675" y="5562600"/>
            <a:ext cx="441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zh-CN" altLang="en-US" sz="1600" dirty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上海汉得</a:t>
            </a:r>
            <a:r>
              <a:rPr lang="zh-CN" altLang="en-US" sz="1600" dirty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信息技术股份有限公司</a:t>
            </a:r>
            <a:endParaRPr lang="en-US" altLang="zh-CN" sz="160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  <a:p>
            <a:pPr>
              <a:defRPr/>
            </a:pPr>
            <a:r>
              <a:rPr lang="en-US" altLang="zh-CN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HAND</a:t>
            </a:r>
            <a:r>
              <a:rPr lang="zh-CN" altLang="en-US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Enterprise</a:t>
            </a:r>
            <a:r>
              <a:rPr lang="zh-CN" altLang="en-US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Solutions</a:t>
            </a:r>
            <a:r>
              <a:rPr lang="zh-CN" altLang="en-US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Company</a:t>
            </a:r>
            <a:r>
              <a:rPr lang="zh-CN" altLang="en-US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Ltd.</a:t>
            </a:r>
          </a:p>
          <a:p>
            <a:pPr>
              <a:defRPr/>
            </a:pPr>
            <a:r>
              <a:rPr lang="en-US" altLang="zh-CN" b="0" dirty="0">
                <a:solidFill>
                  <a:schemeClr val="tx1"/>
                </a:solidFill>
                <a:latin typeface="Arial" charset="0"/>
                <a:ea typeface="黑体" pitchFamily="2" charset="-122"/>
                <a:cs typeface="Arial" charset="0"/>
              </a:rPr>
              <a:t>www.hand-china.com</a:t>
            </a:r>
            <a:endParaRPr lang="en-US" altLang="en-US" sz="1600" dirty="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13" name="Picture 20" descr="爪子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6093296"/>
            <a:ext cx="432048" cy="432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0" descr="爪子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64188" y="6093296"/>
            <a:ext cx="432048" cy="432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0" descr="爪子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6093296"/>
            <a:ext cx="432048" cy="432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-24"/>
            <a:ext cx="8915400" cy="533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688718"/>
            <a:ext cx="8701118" cy="5799600"/>
          </a:xfrm>
        </p:spPr>
        <p:txBody>
          <a:bodyPr/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0000"/>
              </a:buClr>
              <a:buSzPct val="70000"/>
              <a:buFont typeface="Wingdings" pitchFamily="2" charset="2"/>
              <a:buChar char="u"/>
              <a:defRPr lang="zh-CN" altLang="en-US" sz="140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lang="zh-CN" altLang="en-US" sz="140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lang="zh-CN" altLang="en-US" sz="140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lang="zh-CN" altLang="en-US" sz="140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lang="zh-CN" altLang="en-US" sz="1400" dirty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46432-ADF7-41C2-93EB-80B14D8A7C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0" y="0"/>
            <a:ext cx="228600" cy="533400"/>
          </a:xfrm>
          <a:prstGeom prst="rect">
            <a:avLst/>
          </a:prstGeom>
          <a:solidFill>
            <a:srgbClr val="80808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230188" indent="-230188" eaLnBrk="0" hangingPunct="0">
              <a:defRPr/>
            </a:pPr>
            <a:endParaRPr lang="zh-CN" altLang="en-US">
              <a:latin typeface="Arial" charset="0"/>
            </a:endParaRPr>
          </a:p>
        </p:txBody>
      </p:sp>
      <p:pic>
        <p:nvPicPr>
          <p:cNvPr id="2051" name="图片 13" descr="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6608763"/>
            <a:ext cx="91440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直接连接符 15"/>
          <p:cNvCxnSpPr/>
          <p:nvPr/>
        </p:nvCxnSpPr>
        <p:spPr bwMode="auto">
          <a:xfrm>
            <a:off x="0" y="6553200"/>
            <a:ext cx="9144000" cy="158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/>
          <p:cNvCxnSpPr/>
          <p:nvPr/>
        </p:nvCxnSpPr>
        <p:spPr bwMode="auto">
          <a:xfrm rot="5400000">
            <a:off x="7850188" y="6705600"/>
            <a:ext cx="303212" cy="158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914775" y="6629400"/>
            <a:ext cx="1107996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zh-CN" altLang="en-US" sz="800" b="0" smtClean="0">
                <a:solidFill>
                  <a:srgbClr val="777777"/>
                </a:solidFill>
                <a:latin typeface="黑体" pitchFamily="2" charset="-122"/>
                <a:ea typeface="黑体" pitchFamily="2" charset="-122"/>
              </a:rPr>
              <a:t>汉得</a:t>
            </a:r>
            <a:r>
              <a:rPr lang="zh-CN" altLang="en-US" sz="800" b="0" dirty="0">
                <a:solidFill>
                  <a:srgbClr val="777777"/>
                </a:solidFill>
                <a:latin typeface="黑体" pitchFamily="2" charset="-122"/>
                <a:ea typeface="黑体" pitchFamily="2" charset="-122"/>
              </a:rPr>
              <a:t>公司　版权所有</a:t>
            </a:r>
          </a:p>
        </p:txBody>
      </p:sp>
      <p:sp>
        <p:nvSpPr>
          <p:cNvPr id="2055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685800"/>
            <a:ext cx="86868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594962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" y="6553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88DD122F-084A-4CD3-9340-F3C378C2E5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57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915400" cy="53340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pic>
        <p:nvPicPr>
          <p:cNvPr id="11" name="Picture 20" descr="爪子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950" y="6570663"/>
            <a:ext cx="2873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1" descr="爪子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6570663"/>
            <a:ext cx="287337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2" descr="爪子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7625" y="6570663"/>
            <a:ext cx="2873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0" r:id="rId2"/>
  </p:sldLayoutIdLst>
  <p:hf hdr="0" dt="0"/>
  <p:txStyles>
    <p:titleStyle>
      <a:lvl1pPr algn="l" rtl="0" eaLnBrk="0" fontAlgn="ctr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  <a:cs typeface="+mj-cs"/>
        </a:defRPr>
      </a:lvl1pPr>
      <a:lvl2pPr algn="l" rtl="0" eaLnBrk="0" fontAlgn="ctr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2pPr>
      <a:lvl3pPr algn="l" rtl="0" eaLnBrk="0" fontAlgn="ctr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3pPr>
      <a:lvl4pPr algn="l" rtl="0" eaLnBrk="0" fontAlgn="ctr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4pPr>
      <a:lvl5pPr algn="l" rtl="0" eaLnBrk="0" fontAlgn="ctr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黑体" pitchFamily="49" charset="-122"/>
          <a:ea typeface="黑体" pitchFamily="49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SimSun" pitchFamily="2" charset="-122"/>
          <a:ea typeface="SimSun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SimSun" pitchFamily="2" charset="-122"/>
          <a:ea typeface="SimSun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SimSun" pitchFamily="2" charset="-122"/>
          <a:ea typeface="SimSun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SimSun" pitchFamily="2" charset="-122"/>
          <a:ea typeface="SimSun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7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宋体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1400">
          <a:solidFill>
            <a:schemeClr val="tx1"/>
          </a:solidFill>
          <a:latin typeface="+mn-lt"/>
          <a:ea typeface="宋体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4597A0"/>
        </a:buClr>
        <a:buSzPct val="70000"/>
        <a:buFont typeface="Wingdings" pitchFamily="2" charset="2"/>
        <a:buChar char="l"/>
        <a:defRPr sz="1400">
          <a:solidFill>
            <a:schemeClr val="tx1"/>
          </a:solidFill>
          <a:latin typeface="+mn-lt"/>
          <a:ea typeface="宋体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SzPct val="50000"/>
        <a:buFont typeface="Wingdings" pitchFamily="2" charset="2"/>
        <a:buChar char="u"/>
        <a:defRPr sz="1400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8395"/>
        </a:buClr>
        <a:buSzPct val="30000"/>
        <a:buFont typeface="Wingdings" pitchFamily="2" charset="2"/>
        <a:buChar char="p"/>
        <a:defRPr sz="1400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•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•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•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66FF"/>
        </a:buClr>
        <a:buChar char="•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考评指标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>
                <a:latin typeface="微软雅黑" pitchFamily="34" charset="-122"/>
                <a:ea typeface="微软雅黑" pitchFamily="34" charset="-122"/>
              </a:rPr>
              <a:pPr>
                <a:defRPr/>
              </a:pPr>
              <a:t>1</a:t>
            </a:fld>
            <a:endParaRPr lang="en-GB" altLang="en-US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495402"/>
              </p:ext>
            </p:extLst>
          </p:nvPr>
        </p:nvGraphicFramePr>
        <p:xfrm>
          <a:off x="107504" y="622608"/>
          <a:ext cx="8856984" cy="5815870"/>
        </p:xfrm>
        <a:graphic>
          <a:graphicData uri="http://schemas.openxmlformats.org/drawingml/2006/table">
            <a:tbl>
              <a:tblPr/>
              <a:tblGrid>
                <a:gridCol w="576064"/>
                <a:gridCol w="648072"/>
                <a:gridCol w="648072"/>
                <a:gridCol w="648072"/>
                <a:gridCol w="6336704"/>
              </a:tblGrid>
              <a:tr h="37901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类别</a:t>
                      </a:r>
                      <a:endParaRPr kumimoji="0" lang="zh-CN" alt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CN" altLang="en-US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指标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S</a:t>
                      </a:r>
                      <a:r>
                        <a:rPr kumimoji="0" lang="zh-CN" altLang="en-US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权重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M</a:t>
                      </a:r>
                      <a:r>
                        <a:rPr kumimoji="0" lang="zh-CN" altLang="en-US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权重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说明</a:t>
                      </a:r>
                      <a:endParaRPr kumimoji="0" lang="zh-CN" alt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932884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技术指标</a:t>
                      </a:r>
                    </a:p>
                  </a:txBody>
                  <a:tcPr marL="72000" marR="72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设计能力 </a:t>
                      </a: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2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2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分：在大型的开发设计中，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对于性能、容错、难易度和工作量的把握有明显的前瞻性并有配套的具体措施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，因而令人放心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分：看上去不属于前后两者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分：技术设计就事论事，对开发需求说啥做啥，没有或者很少有针对性能、容错、难易度和工作量进行前瞻性把握的具体例证</a:t>
                      </a: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72434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0000" marR="90000" marT="46800" marB="46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难题解决能力</a:t>
                      </a: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3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2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分：在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Hotline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或项目上属于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难题终结者角色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，经常可以搞定别人搞不定的难题，对于问题的解决有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清晰的逻辑思路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分：看上去不属于前后两者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分：不时有一些技术难题需要别人辅助解决，或者在问题解决过程中逻辑性不强</a:t>
                      </a: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32884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0000" marR="90000" marT="46800" marB="46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新技术探索能力</a:t>
                      </a: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2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2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分：对于新技术不仅有兴趣，还很能钻研，在若干个较新（不是原有技术的深入钻研）的技术领域（非项目必须使用的情形下）走在前头，且明显达到“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公司里有这方面的疑难时以你为权威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”的地步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分：看上去不属于前后两者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分：除了项目需要用到的技术之外，基本不太熟悉陌生的技术，或者只会自学一些较为浅显的技术，或者即使对某些技术有所研究，但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权威程度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不明显</a:t>
                      </a: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32884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管理指标</a:t>
                      </a:r>
                      <a:endParaRPr kumimoji="0" lang="zh-CN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72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人员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培养</a:t>
                      </a: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2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分：对人员培养有独特感觉，也有较明显的效果，善于对人进行评价，也能根据不同的人的具体情况，制定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符合个人特点与当前发展水平的辅导计划</a:t>
                      </a:r>
                      <a:endParaRPr kumimoji="0" lang="en-US" altLang="zh-CN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分：看上去不属于前后两者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分：对人员的培养比较弱，在其手下难以得到针对性的成长辅导；对人的评价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较为一律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，或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人云亦云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，难以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抓住个人的特点制定个性化的成长措施</a:t>
                      </a: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3288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项目控制</a:t>
                      </a: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2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2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分：项目的控制力较强，能够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提前预见风险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，并可以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及时采取合理的应对措施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；擅于合理配置人手，让每个人都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发挥出最大效率</a:t>
                      </a:r>
                      <a:endParaRPr kumimoji="0" lang="en-US" altLang="zh-CN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分：看上去不属于前后两者</a:t>
                      </a:r>
                      <a:endParaRPr kumimoji="0" lang="zh-CN" alt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分：项目控制力较弱，难以及时发现项目中的问题并及时采取措施；对人员的安排和使用没有异于非技术管理人员之处；一般不太放心独立控制一个项目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2884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0000" marR="90000" marT="46800" marB="46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团队建设</a:t>
                      </a: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4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2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分：团队建设卓有成效，团队的凝聚力、归属感有明显的提升；作为专项的团队负责人，还应可以对于团队的长远发展有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独到的见解和想法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，并在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付诸实施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后取得明显的效果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分：看上去不属于前后两者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分：团队建设效果不佳，团队的凝聚力、归属感没有明显的增强；作为专项的团队负责人，对于团队的长远发展基本限于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人云亦云</a:t>
                      </a:r>
                      <a:endParaRPr kumimoji="0" lang="en-US" altLang="zh-CN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3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latin typeface="微软雅黑" pitchFamily="34" charset="-122"/>
                <a:ea typeface="微软雅黑" pitchFamily="34" charset="-122"/>
              </a:rPr>
              <a:t>考评指标（续）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846432-ADF7-41C2-93EB-80B14D8A7C01}" type="slidenum">
              <a:rPr lang="en-GB" altLang="en-US" smtClean="0">
                <a:latin typeface="微软雅黑" pitchFamily="34" charset="-122"/>
                <a:ea typeface="微软雅黑" pitchFamily="34" charset="-122"/>
              </a:rPr>
              <a:pPr>
                <a:defRPr/>
              </a:pPr>
              <a:t>2</a:t>
            </a:fld>
            <a:endParaRPr lang="en-GB" altLang="en-US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495402"/>
              </p:ext>
            </p:extLst>
          </p:nvPr>
        </p:nvGraphicFramePr>
        <p:xfrm>
          <a:off x="107504" y="622608"/>
          <a:ext cx="8856984" cy="4341120"/>
        </p:xfrm>
        <a:graphic>
          <a:graphicData uri="http://schemas.openxmlformats.org/drawingml/2006/table">
            <a:tbl>
              <a:tblPr/>
              <a:tblGrid>
                <a:gridCol w="576064"/>
                <a:gridCol w="648072"/>
                <a:gridCol w="648072"/>
                <a:gridCol w="648072"/>
                <a:gridCol w="6336704"/>
              </a:tblGrid>
              <a:tr h="23852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类别</a:t>
                      </a:r>
                      <a:endParaRPr kumimoji="0" lang="zh-CN" alt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CN" altLang="en-US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指标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S</a:t>
                      </a:r>
                      <a:r>
                        <a:rPr kumimoji="0" lang="zh-CN" altLang="en-US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权重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M</a:t>
                      </a:r>
                      <a:r>
                        <a:rPr kumimoji="0" lang="zh-CN" altLang="en-US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权重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说明</a:t>
                      </a:r>
                      <a:endParaRPr kumimoji="0" lang="zh-CN" alt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568617">
                <a:tc rowSpan="2">
                  <a:txBody>
                    <a:bodyPr/>
                    <a:lstStyle/>
                    <a:p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预销售指标</a:t>
                      </a:r>
                    </a:p>
                  </a:txBody>
                  <a:tcPr marL="72000" marR="72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预销售受欢迎指标</a:t>
                      </a: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2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分：经常被拉着做预销售，或善于把技术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深入浅出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地介绍给外行者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分：看上去不属于前后两者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分：销售表示过不太希望配合做预销售的，或对于技术的介绍晦涩难懂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17697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90000" marR="90000" marT="46800" marB="46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文档能力</a:t>
                      </a: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2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分：文档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翔实有序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，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深入浅出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，既全面，也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易懂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，值得拿来给大家做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范文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（不是仅仅喜欢写或者写得多而已）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分：看上去不属于前后两者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分：文档内容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组织混乱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，或内容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空洞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，成为内容的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简单堆砌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；不容易让人明白或对他人的价值不高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8617">
                <a:tc rowSpan="4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领袖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/>
                      </a:r>
                      <a:b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</a:b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指标</a:t>
                      </a:r>
                      <a:endParaRPr kumimoji="0" lang="zh-CN" alt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72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威望</a:t>
                      </a: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4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2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分：在人群中有威望，甚至一呼百应的效果，如果说出的话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一时无法验证的，别人宁可相信他是正确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的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分：看上去不属于前后两者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分：不被人所关注，或者声誉一般；如果说出的话一时无法验证的，别人可能会怀疑他的结论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1769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说服力、征服力</a:t>
                      </a: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2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分：在技术方面很有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主见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，对于自己的见解和想法有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很强的表达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能力，可以及时准确地传递给别人，并在正确时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获得别人的认可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；对于别人的质疑也能快速找到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合理的应对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之词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分：看上去不属于前后两者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分：即使技术能力较强，但不善言辞或主见较弱，对于别人的质疑不容易迅速找出让别人接受的说法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617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90000" marR="90000" marT="46800" marB="46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感染力、亲和力、包容力</a:t>
                      </a: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2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2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分：容易被属下或者不熟悉的人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主动找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，容易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以身作则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，感染大家一起前进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分：看上去不属于前后两者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分：不熟悉的人或者属下有畏惧感，不太乐意主动找他谈</a:t>
                      </a:r>
                      <a:endParaRPr kumimoji="0" lang="en-US" altLang="zh-CN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洞察力、大局观</a:t>
                      </a: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3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72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2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分：做事切中要害，观点、做法经常有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突破常规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之举，以取得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整体的利益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提升，尽管有时会在具体事件本身有所损失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分：看上去不属于前后两者</a:t>
                      </a:r>
                    </a:p>
                    <a:p>
                      <a:pPr marL="171450" marR="0" lvl="0" indent="-17145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Char char="p"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0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分：做事一般从小处着眼，不太关注事件对全局的影响；或对于事件本质的理解和观察有限，容易</a:t>
                      </a:r>
                      <a:r>
                        <a:rPr kumimoji="0" lang="zh-CN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人云亦云</a:t>
                      </a: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3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模板-预销售使用_V2">
  <a:themeElements>
    <a:clrScheme name="4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默认设计模板">
      <a:majorFont>
        <a:latin typeface="SimSun"/>
        <a:ea typeface="SimSun"/>
        <a:cs typeface=""/>
      </a:majorFont>
      <a:minorFont>
        <a:latin typeface="Book Antiqua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230188" marR="0" indent="-230188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230188" marR="0" indent="-230188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  <a:ea typeface="SimSun" pitchFamily="2" charset="-122"/>
          </a:defRPr>
        </a:defPPr>
      </a:lstStyle>
    </a:lnDef>
  </a:objectDefaults>
  <a:extraClrSchemeLst>
    <a:extraClrScheme>
      <a:clrScheme name="4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PPT模板-预销售使用_V2</Template>
  <TotalTime>5958</TotalTime>
  <Words>1000</Words>
  <Application>Microsoft Office PowerPoint</Application>
  <PresentationFormat>全屏显示(4:3)</PresentationFormat>
  <Paragraphs>90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PPT模板-预销售使用_V2</vt:lpstr>
      <vt:lpstr>考评指标</vt:lpstr>
      <vt:lpstr>考评指标（续）</vt:lpstr>
    </vt:vector>
  </TitlesOfParts>
  <Company>Hand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subject>模板</dc:subject>
  <dc:creator>Jianhua</dc:creator>
  <dc:description>Copyright © 2009-2-11, Hand Co.,Ltd.</dc:description>
  <cp:lastModifiedBy>jackshang</cp:lastModifiedBy>
  <cp:revision>2195</cp:revision>
  <cp:lastPrinted>2001-01-02T01:52:48Z</cp:lastPrinted>
  <dcterms:created xsi:type="dcterms:W3CDTF">2009-10-15T09:57:23Z</dcterms:created>
  <dcterms:modified xsi:type="dcterms:W3CDTF">2015-01-31T09:21:52Z</dcterms:modified>
</cp:coreProperties>
</file>