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5"/>
  </p:notesMasterIdLst>
  <p:handoutMasterIdLst>
    <p:handoutMasterId r:id="rId26"/>
  </p:handoutMasterIdLst>
  <p:sldIdLst>
    <p:sldId id="1014" r:id="rId2"/>
    <p:sldId id="1037" r:id="rId3"/>
    <p:sldId id="1057" r:id="rId4"/>
    <p:sldId id="1054" r:id="rId5"/>
    <p:sldId id="1045" r:id="rId6"/>
    <p:sldId id="1046" r:id="rId7"/>
    <p:sldId id="1055" r:id="rId8"/>
    <p:sldId id="1060" r:id="rId9"/>
    <p:sldId id="1058" r:id="rId10"/>
    <p:sldId id="1068" r:id="rId11"/>
    <p:sldId id="1059" r:id="rId12"/>
    <p:sldId id="1069" r:id="rId13"/>
    <p:sldId id="1061" r:id="rId14"/>
    <p:sldId id="1062" r:id="rId15"/>
    <p:sldId id="1070" r:id="rId16"/>
    <p:sldId id="1063" r:id="rId17"/>
    <p:sldId id="1064" r:id="rId18"/>
    <p:sldId id="1065" r:id="rId19"/>
    <p:sldId id="1066" r:id="rId20"/>
    <p:sldId id="1067" r:id="rId21"/>
    <p:sldId id="1056" r:id="rId22"/>
    <p:sldId id="1040" r:id="rId23"/>
    <p:sldId id="1039" r:id="rId24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6699"/>
    <a:srgbClr val="C80000"/>
    <a:srgbClr val="777777"/>
    <a:srgbClr val="B2B2B2"/>
    <a:srgbClr val="800000"/>
    <a:srgbClr val="808080"/>
    <a:srgbClr val="969696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36" autoAdjust="0"/>
    <p:restoredTop sz="99265" autoAdjust="0"/>
  </p:normalViewPr>
  <p:slideViewPr>
    <p:cSldViewPr>
      <p:cViewPr varScale="1">
        <p:scale>
          <a:sx n="110" d="100"/>
          <a:sy n="110" d="100"/>
        </p:scale>
        <p:origin x="-108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 b="0">
                <a:solidFill>
                  <a:schemeClr val="accent2"/>
                </a:solidFill>
                <a:latin typeface="Lucida Sans Unicode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>
                <a:solidFill>
                  <a:schemeClr val="accent2"/>
                </a:solidFill>
                <a:latin typeface="Lucida Sans Unicode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 b="0">
                <a:solidFill>
                  <a:schemeClr val="accent2"/>
                </a:solidFill>
                <a:latin typeface="Lucida Sans Unicode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>
                <a:solidFill>
                  <a:schemeClr val="accent2"/>
                </a:solidFill>
                <a:latin typeface="Lucida Sans Unicode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24B7CEA1-5347-4001-BCD4-C2A63A3543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8713" y="688975"/>
            <a:ext cx="4603750" cy="34528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8800"/>
            <a:ext cx="5029200" cy="414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0"/>
            <a:r>
              <a:rPr lang="en-US" altLang="en-US" noProof="0" smtClean="0"/>
              <a:t>Second level</a:t>
            </a:r>
          </a:p>
          <a:p>
            <a:pPr lvl="0"/>
            <a:r>
              <a:rPr lang="en-US" altLang="en-US" noProof="0" smtClean="0"/>
              <a:t>Third level</a:t>
            </a:r>
          </a:p>
          <a:p>
            <a:pPr lvl="0"/>
            <a:r>
              <a:rPr lang="en-US" altLang="en-US" noProof="0" smtClean="0"/>
              <a:t>Fourth level</a:t>
            </a:r>
          </a:p>
          <a:p>
            <a:pPr lvl="0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275AACC7-C9D6-4AEF-8A16-D6EC15B4C2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6554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3FF28F-B5FE-41E9-BB67-A46F5AF888C8}" type="slidenum">
              <a:rPr lang="en-US" altLang="en-US" smtClean="0"/>
              <a:pPr/>
              <a:t>1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0" y="228600"/>
            <a:ext cx="228600" cy="533400"/>
          </a:xfrm>
          <a:prstGeom prst="rect">
            <a:avLst/>
          </a:prstGeom>
          <a:solidFill>
            <a:srgbClr val="00839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230188" indent="-230188" eaLnBrk="0" hangingPunct="0"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00800" y="-3175"/>
            <a:ext cx="1905000" cy="274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altLang="zh-CN" sz="1200" b="0">
                <a:solidFill>
                  <a:schemeClr val="tx1"/>
                </a:solidFill>
                <a:latin typeface="Arial" charset="0"/>
              </a:rPr>
              <a:t>www.hand-china.com</a:t>
            </a:r>
            <a:endParaRPr lang="zh-CN" altLang="en-US" sz="1200" b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4" name="图片 10" descr="鼠标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3575" y="0"/>
            <a:ext cx="860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图片 13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6608763"/>
            <a:ext cx="914400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接连接符 5"/>
          <p:cNvCxnSpPr/>
          <p:nvPr/>
        </p:nvCxnSpPr>
        <p:spPr bwMode="auto">
          <a:xfrm>
            <a:off x="0" y="6553200"/>
            <a:ext cx="9144000" cy="1588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直接连接符 6"/>
          <p:cNvCxnSpPr/>
          <p:nvPr/>
        </p:nvCxnSpPr>
        <p:spPr bwMode="auto">
          <a:xfrm rot="5400000">
            <a:off x="7850188" y="6705600"/>
            <a:ext cx="303212" cy="1588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7010400" y="6553200"/>
            <a:ext cx="914400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zh-CN" altLang="en-US">
                <a:latin typeface="Arial" charset="0"/>
              </a:rPr>
              <a:t>客户</a:t>
            </a:r>
            <a:r>
              <a:rPr lang="en-US" altLang="zh-CN">
                <a:latin typeface="Arial" charset="0"/>
              </a:rPr>
              <a:t>logo</a:t>
            </a:r>
            <a:endParaRPr lang="zh-CN" altLang="en-US">
              <a:latin typeface="Arial" charset="0"/>
            </a:endParaRPr>
          </a:p>
        </p:txBody>
      </p:sp>
      <p:pic>
        <p:nvPicPr>
          <p:cNvPr id="9" name="Picture 16" descr="模板2_首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5"/>
          <p:cNvSpPr txBox="1">
            <a:spLocks noChangeArrowheads="1"/>
          </p:cNvSpPr>
          <p:nvPr/>
        </p:nvSpPr>
        <p:spPr bwMode="auto">
          <a:xfrm>
            <a:off x="76200" y="6643688"/>
            <a:ext cx="90678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zh-CN" altLang="en-US" sz="800" b="0">
                <a:solidFill>
                  <a:srgbClr val="777777"/>
                </a:solidFill>
                <a:latin typeface="黑体" pitchFamily="2" charset="-122"/>
                <a:ea typeface="黑体" pitchFamily="2" charset="-122"/>
              </a:rPr>
              <a:t>上海汉得信息技术有限公司版权所有</a:t>
            </a:r>
          </a:p>
        </p:txBody>
      </p:sp>
      <p:sp>
        <p:nvSpPr>
          <p:cNvPr id="11" name="Rectangle 1032"/>
          <p:cNvSpPr>
            <a:spLocks noChangeArrowheads="1"/>
          </p:cNvSpPr>
          <p:nvPr/>
        </p:nvSpPr>
        <p:spPr bwMode="auto">
          <a:xfrm>
            <a:off x="701675" y="5562600"/>
            <a:ext cx="441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zh-CN" altLang="en-US" sz="16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上海汉得</a:t>
            </a:r>
            <a:r>
              <a:rPr lang="zh-CN" altLang="en-US" sz="16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信息技术股份有限公司</a:t>
            </a:r>
            <a:endParaRPr lang="en-US" altLang="zh-CN" sz="1600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  <a:p>
            <a:pPr>
              <a:defRPr/>
            </a:pPr>
            <a:r>
              <a:rPr lang="en-US" altLang="zh-CN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HAND</a:t>
            </a:r>
            <a:r>
              <a:rPr lang="zh-CN" altLang="en-US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Enterprise</a:t>
            </a:r>
            <a:r>
              <a:rPr lang="zh-CN" altLang="en-US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Solutions</a:t>
            </a:r>
            <a:r>
              <a:rPr lang="zh-CN" altLang="en-US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Company</a:t>
            </a:r>
            <a:r>
              <a:rPr lang="zh-CN" altLang="en-US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Ltd.</a:t>
            </a:r>
          </a:p>
          <a:p>
            <a:pPr>
              <a:defRPr/>
            </a:pPr>
            <a:r>
              <a:rPr lang="en-US" altLang="zh-CN" b="0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www.hand-china.com</a:t>
            </a:r>
            <a:endParaRPr lang="en-US" altLang="en-US" sz="1600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6000760" y="6215082"/>
            <a:ext cx="11430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zh-CN" altLang="en-US" sz="1000" dirty="0"/>
          </a:p>
        </p:txBody>
      </p:sp>
      <p:pic>
        <p:nvPicPr>
          <p:cNvPr id="13" name="Picture 19" descr="爪子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8775" y="6084279"/>
            <a:ext cx="5032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0" descr="爪子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3450" y="6084279"/>
            <a:ext cx="5032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1" descr="爪子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9713" y="6084279"/>
            <a:ext cx="5032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-24"/>
            <a:ext cx="8915400" cy="533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688718"/>
            <a:ext cx="8701118" cy="5799600"/>
          </a:xfrm>
        </p:spPr>
        <p:txBody>
          <a:bodyPr/>
          <a:lstStyle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0000"/>
              </a:buClr>
              <a:buSzPct val="70000"/>
              <a:buFont typeface="Wingdings" pitchFamily="2" charset="2"/>
              <a:buChar char="u"/>
              <a:defRPr lang="zh-CN" altLang="en-US" sz="140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lang="zh-CN" altLang="en-US" sz="140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lang="zh-CN" altLang="en-US" sz="140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lang="zh-CN" altLang="en-US" sz="140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lang="zh-CN" altLang="en-US" sz="140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46432-ADF7-41C2-93EB-80B14D8A7C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0" y="0"/>
            <a:ext cx="228600" cy="533400"/>
          </a:xfrm>
          <a:prstGeom prst="rect">
            <a:avLst/>
          </a:prstGeom>
          <a:solidFill>
            <a:srgbClr val="80808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230188" indent="-230188" eaLnBrk="0" hangingPunct="0">
              <a:defRPr/>
            </a:pPr>
            <a:endParaRPr lang="zh-CN" altLang="en-US">
              <a:latin typeface="Arial" charset="0"/>
            </a:endParaRPr>
          </a:p>
        </p:txBody>
      </p:sp>
      <p:pic>
        <p:nvPicPr>
          <p:cNvPr id="2051" name="图片 13" descr="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6608763"/>
            <a:ext cx="914400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直接连接符 15"/>
          <p:cNvCxnSpPr/>
          <p:nvPr/>
        </p:nvCxnSpPr>
        <p:spPr bwMode="auto">
          <a:xfrm>
            <a:off x="0" y="6553200"/>
            <a:ext cx="9144000" cy="1588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接连接符 17"/>
          <p:cNvCxnSpPr/>
          <p:nvPr/>
        </p:nvCxnSpPr>
        <p:spPr bwMode="auto">
          <a:xfrm rot="5400000">
            <a:off x="7850188" y="6705600"/>
            <a:ext cx="303212" cy="1588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3914775" y="6629400"/>
            <a:ext cx="1518364" cy="21544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zh-CN" altLang="en-US" sz="800" b="0" dirty="0" smtClean="0">
                <a:solidFill>
                  <a:srgbClr val="777777"/>
                </a:solidFill>
                <a:latin typeface="黑体" pitchFamily="2" charset="-122"/>
                <a:ea typeface="黑体" pitchFamily="2" charset="-122"/>
              </a:rPr>
              <a:t>陕重汽</a:t>
            </a:r>
            <a:r>
              <a:rPr lang="en-US" altLang="zh-CN" sz="800" b="0" dirty="0" smtClean="0">
                <a:solidFill>
                  <a:srgbClr val="777777"/>
                </a:solidFill>
                <a:latin typeface="黑体" pitchFamily="2" charset="-122"/>
                <a:ea typeface="黑体" pitchFamily="2" charset="-122"/>
              </a:rPr>
              <a:t>·</a:t>
            </a:r>
            <a:r>
              <a:rPr lang="zh-CN" altLang="en-US" sz="800" b="0" dirty="0">
                <a:solidFill>
                  <a:srgbClr val="777777"/>
                </a:solidFill>
                <a:latin typeface="黑体" pitchFamily="2" charset="-122"/>
                <a:ea typeface="黑体" pitchFamily="2" charset="-122"/>
              </a:rPr>
              <a:t>汉得公司　版权所有</a:t>
            </a:r>
          </a:p>
        </p:txBody>
      </p:sp>
      <p:sp>
        <p:nvSpPr>
          <p:cNvPr id="2055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685800"/>
            <a:ext cx="86868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594962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925" y="6553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88DD122F-084A-4CD3-9340-F3C378C2E5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57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915400" cy="53340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pic>
        <p:nvPicPr>
          <p:cNvPr id="11" name="Picture 19" descr="爪子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38603" y="6575799"/>
            <a:ext cx="273679" cy="273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0" descr="爪子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6575799"/>
            <a:ext cx="273679" cy="273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1" descr="爪子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75056" y="6575799"/>
            <a:ext cx="273678" cy="273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0" r:id="rId2"/>
  </p:sldLayoutIdLst>
  <p:hf hdr="0" dt="0"/>
  <p:txStyles>
    <p:titleStyle>
      <a:lvl1pPr algn="l" rtl="0" eaLnBrk="0" fontAlgn="ctr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49" charset="-122"/>
          <a:ea typeface="黑体" pitchFamily="49" charset="-122"/>
          <a:cs typeface="+mj-cs"/>
        </a:defRPr>
      </a:lvl1pPr>
      <a:lvl2pPr algn="l" rtl="0" eaLnBrk="0" fontAlgn="ctr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49" charset="-122"/>
          <a:ea typeface="黑体" pitchFamily="49" charset="-122"/>
        </a:defRPr>
      </a:lvl2pPr>
      <a:lvl3pPr algn="l" rtl="0" eaLnBrk="0" fontAlgn="ctr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49" charset="-122"/>
          <a:ea typeface="黑体" pitchFamily="49" charset="-122"/>
        </a:defRPr>
      </a:lvl3pPr>
      <a:lvl4pPr algn="l" rtl="0" eaLnBrk="0" fontAlgn="ctr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49" charset="-122"/>
          <a:ea typeface="黑体" pitchFamily="49" charset="-122"/>
        </a:defRPr>
      </a:lvl4pPr>
      <a:lvl5pPr algn="l" rtl="0" eaLnBrk="0" fontAlgn="ctr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49" charset="-122"/>
          <a:ea typeface="黑体" pitchFamily="49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SimSun" pitchFamily="2" charset="-122"/>
          <a:ea typeface="SimSun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SimSun" pitchFamily="2" charset="-122"/>
          <a:ea typeface="SimSun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SimSun" pitchFamily="2" charset="-122"/>
          <a:ea typeface="SimSun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SimSun" pitchFamily="2" charset="-122"/>
          <a:ea typeface="SimSun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70000"/>
        <a:buFont typeface="Wingdings" pitchFamily="2" charset="2"/>
        <a:buChar char="u"/>
        <a:defRPr sz="1400">
          <a:solidFill>
            <a:schemeClr val="tx1"/>
          </a:solidFill>
          <a:latin typeface="+mn-lt"/>
          <a:ea typeface="宋体" pitchFamily="2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1400">
          <a:solidFill>
            <a:schemeClr val="tx1"/>
          </a:solidFill>
          <a:latin typeface="+mn-lt"/>
          <a:ea typeface="宋体" pitchFamily="2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4597A0"/>
        </a:buClr>
        <a:buSzPct val="70000"/>
        <a:buFont typeface="Wingdings" pitchFamily="2" charset="2"/>
        <a:buChar char="l"/>
        <a:defRPr sz="1400">
          <a:solidFill>
            <a:schemeClr val="tx1"/>
          </a:solidFill>
          <a:latin typeface="+mn-lt"/>
          <a:ea typeface="宋体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SzPct val="50000"/>
        <a:buFont typeface="Wingdings" pitchFamily="2" charset="2"/>
        <a:buChar char="u"/>
        <a:defRPr sz="1400">
          <a:solidFill>
            <a:schemeClr val="tx1"/>
          </a:solidFill>
          <a:latin typeface="+mn-lt"/>
          <a:ea typeface="宋体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8395"/>
        </a:buClr>
        <a:buSzPct val="30000"/>
        <a:buFont typeface="Wingdings" pitchFamily="2" charset="2"/>
        <a:buChar char="p"/>
        <a:defRPr sz="1400">
          <a:solidFill>
            <a:schemeClr val="tx1"/>
          </a:solidFill>
          <a:latin typeface="+mn-lt"/>
          <a:ea typeface="宋体" pitchFamily="2" charset="-122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•"/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•"/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•"/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•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Template/&#23458;&#25143;&#21517;&#31216;_&#39033;&#30446;&#21517;&#31216;_&#39033;&#30446;&#35745;&#21010;1.0.xls" TargetMode="External"/><Relationship Id="rId7" Type="http://schemas.openxmlformats.org/officeDocument/2006/relationships/hyperlink" Target="Template/&#23458;&#25143;&#21517;&#31216;_&#39033;&#30446;&#21517;&#31216;_&#25991;&#26723;&#21517;&#31216;1.0.pptx" TargetMode="External"/><Relationship Id="rId2" Type="http://schemas.openxmlformats.org/officeDocument/2006/relationships/hyperlink" Target="Template/&#23458;&#25143;&#21517;&#31216;_&#39033;&#30446;&#21517;&#31216;_&#34920;&#35774;&#35745;1.0.xl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Template/&#23458;&#25143;&#21517;&#31216;_&#39033;&#30446;&#21517;&#31216;_&#39033;&#30446;&#26085;&#24535;1.0.xls" TargetMode="External"/><Relationship Id="rId5" Type="http://schemas.openxmlformats.org/officeDocument/2006/relationships/hyperlink" Target="Template/&#23458;&#25143;&#21517;&#31216;_&#39033;&#30446;&#21517;&#31216;_&#27807;&#36890;&#31649;&#29702;1.0.xls" TargetMode="External"/><Relationship Id="rId4" Type="http://schemas.openxmlformats.org/officeDocument/2006/relationships/hyperlink" Target="Template/&#23458;&#25143;&#21517;&#31216;_&#39033;&#30446;&#21517;&#31216;_&#24320;&#21457;&#28165;&#21333;1.0.xl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42"/>
          <p:cNvSpPr txBox="1">
            <a:spLocks noChangeArrowheads="1"/>
          </p:cNvSpPr>
          <p:nvPr/>
        </p:nvSpPr>
        <p:spPr bwMode="auto">
          <a:xfrm>
            <a:off x="642938" y="714375"/>
            <a:ext cx="5105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24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汉得技术部管理实践</a:t>
            </a:r>
            <a:endParaRPr kumimoji="1" lang="en-US" altLang="zh-CN" sz="240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kumimoji="1" lang="zh-CN" altLang="en-US" sz="24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开发管理框架</a:t>
            </a:r>
            <a:endParaRPr kumimoji="1" lang="en-US" altLang="zh-CN" sz="240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123" name="Text Box 1048"/>
          <p:cNvSpPr txBox="1">
            <a:spLocks noChangeArrowheads="1"/>
          </p:cNvSpPr>
          <p:nvPr/>
        </p:nvSpPr>
        <p:spPr bwMode="auto">
          <a:xfrm>
            <a:off x="6172200" y="1255713"/>
            <a:ext cx="2971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0188" indent="-230188" eaLnBrk="0" hangingPunct="0"/>
            <a:r>
              <a:rPr lang="zh-CN" altLang="en-US" sz="1200" b="0" dirty="0">
                <a:solidFill>
                  <a:schemeClr val="tx1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作者：　</a:t>
            </a:r>
            <a:r>
              <a:rPr lang="zh-CN" altLang="en-US" sz="1200" b="0" dirty="0" smtClean="0">
                <a:solidFill>
                  <a:schemeClr val="tx1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石伟民等</a:t>
            </a:r>
            <a:endParaRPr lang="en-US" altLang="zh-CN" sz="1200" b="0" dirty="0">
              <a:solidFill>
                <a:schemeClr val="tx1"/>
              </a:solidFill>
              <a:latin typeface="Times New Roman" pitchFamily="18" charset="0"/>
              <a:ea typeface="黑体" pitchFamily="2" charset="-122"/>
              <a:cs typeface="Times New Roman" pitchFamily="18" charset="0"/>
            </a:endParaRPr>
          </a:p>
          <a:p>
            <a:pPr marL="230188" indent="-230188" eaLnBrk="0" hangingPunct="0"/>
            <a:r>
              <a:rPr lang="zh-CN" altLang="en-US" sz="1200" b="0" dirty="0">
                <a:solidFill>
                  <a:schemeClr val="tx1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编码：　</a:t>
            </a:r>
            <a:r>
              <a:rPr lang="en-US" altLang="zh-CN" sz="1200" b="0" dirty="0" smtClean="0">
                <a:solidFill>
                  <a:schemeClr val="tx1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HDMF</a:t>
            </a:r>
            <a:endParaRPr lang="en-US" altLang="zh-CN" sz="1200" b="0" dirty="0">
              <a:solidFill>
                <a:schemeClr val="tx1"/>
              </a:solidFill>
              <a:latin typeface="Times New Roman" pitchFamily="18" charset="0"/>
              <a:ea typeface="黑体" pitchFamily="2" charset="-122"/>
              <a:cs typeface="Times New Roman" pitchFamily="18" charset="0"/>
            </a:endParaRPr>
          </a:p>
          <a:p>
            <a:pPr marL="230188" indent="-230188" eaLnBrk="0" hangingPunct="0"/>
            <a:r>
              <a:rPr lang="zh-CN" altLang="en-US" sz="1200" b="0" dirty="0">
                <a:solidFill>
                  <a:schemeClr val="tx1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日期：    </a:t>
            </a:r>
            <a:r>
              <a:rPr lang="en-US" altLang="zh-CN" sz="1200" b="0" dirty="0" smtClean="0">
                <a:solidFill>
                  <a:schemeClr val="tx1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2010-06-07</a:t>
            </a:r>
          </a:p>
          <a:p>
            <a:pPr marL="230188" indent="-230188" eaLnBrk="0" hangingPunct="0"/>
            <a:r>
              <a:rPr lang="zh-CN" altLang="en-US" sz="1200" b="0" dirty="0" smtClean="0">
                <a:solidFill>
                  <a:schemeClr val="tx1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版本</a:t>
            </a:r>
            <a:r>
              <a:rPr lang="zh-CN" altLang="en-US" sz="1200" b="0" dirty="0">
                <a:solidFill>
                  <a:schemeClr val="tx1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：　</a:t>
            </a:r>
            <a:r>
              <a:rPr lang="en-US" altLang="zh-CN" sz="1200" b="0" dirty="0" smtClean="0">
                <a:solidFill>
                  <a:schemeClr val="tx1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1.0</a:t>
            </a:r>
            <a:endParaRPr lang="zh-CN" altLang="en-US" sz="1200" b="0" dirty="0">
              <a:solidFill>
                <a:schemeClr val="tx1"/>
              </a:solidFill>
              <a:latin typeface="Times New Roman" pitchFamily="18" charset="0"/>
              <a:ea typeface="黑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8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D5B1380-578E-40DD-BFE7-E2EC6AA36851}" type="slidenum">
              <a:rPr lang="en-GB" altLang="en-US" smtClean="0">
                <a:ea typeface="宋体" charset="-122"/>
              </a:rPr>
              <a:pPr/>
              <a:t>10</a:t>
            </a:fld>
            <a:endParaRPr lang="en-GB" altLang="en-US" smtClean="0">
              <a:ea typeface="宋体" charset="-122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915400" cy="533400"/>
          </a:xfrm>
        </p:spPr>
        <p:txBody>
          <a:bodyPr/>
          <a:lstStyle/>
          <a:p>
            <a:r>
              <a:rPr lang="zh-CN" altLang="en-US" smtClean="0">
                <a:latin typeface="黑体" pitchFamily="2" charset="-122"/>
                <a:ea typeface="黑体" pitchFamily="2" charset="-122"/>
              </a:rPr>
              <a:t>开发清单，制定标准：尽早、全面、细致、准确、常更新</a:t>
            </a:r>
            <a:endParaRPr lang="en-US" altLang="zh-CN" smtClean="0"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16388" name="图片 4" descr="新建 BMP 图像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500"/>
            <a:ext cx="9144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进度管理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C3300"/>
              </a:buClr>
            </a:pPr>
            <a:r>
              <a:rPr lang="zh-CN" altLang="en-US" dirty="0">
                <a:ea typeface="宋体" charset="-122"/>
              </a:rPr>
              <a:t>开发</a:t>
            </a:r>
            <a:r>
              <a:rPr lang="zh-CN" altLang="en-US" dirty="0" smtClean="0">
                <a:ea typeface="宋体" charset="-122"/>
              </a:rPr>
              <a:t>计划，需要与</a:t>
            </a:r>
            <a:r>
              <a:rPr lang="en-US" altLang="zh-CN" dirty="0" smtClean="0">
                <a:ea typeface="宋体" charset="-122"/>
              </a:rPr>
              <a:t>PM</a:t>
            </a:r>
            <a:r>
              <a:rPr lang="zh-CN" altLang="en-US" dirty="0" smtClean="0">
                <a:ea typeface="宋体" charset="-122"/>
              </a:rPr>
              <a:t>“沆瀣一气</a:t>
            </a:r>
            <a:r>
              <a:rPr lang="zh-CN" altLang="en-US" dirty="0">
                <a:ea typeface="宋体" charset="-122"/>
              </a:rPr>
              <a:t>”</a:t>
            </a:r>
            <a:endParaRPr lang="en-US" altLang="zh-CN" dirty="0">
              <a:ea typeface="宋体" charset="-122"/>
            </a:endParaRPr>
          </a:p>
          <a:p>
            <a:pPr lvl="1"/>
            <a:r>
              <a:rPr lang="zh-CN" altLang="en-US" dirty="0" smtClean="0">
                <a:ea typeface="宋体" charset="-122"/>
              </a:rPr>
              <a:t>制定</a:t>
            </a:r>
            <a:r>
              <a:rPr lang="zh-CN" altLang="en-US" dirty="0">
                <a:ea typeface="宋体" charset="-122"/>
              </a:rPr>
              <a:t>开发总体计划，至少在上线前</a:t>
            </a:r>
            <a:r>
              <a:rPr lang="en-US" altLang="zh-CN" dirty="0">
                <a:ea typeface="宋体" charset="-122"/>
              </a:rPr>
              <a:t>1</a:t>
            </a:r>
            <a:r>
              <a:rPr lang="zh-CN" altLang="en-US" dirty="0">
                <a:ea typeface="宋体" charset="-122"/>
              </a:rPr>
              <a:t>周完成</a:t>
            </a:r>
            <a:r>
              <a:rPr lang="en-US" altLang="zh-CN" dirty="0">
                <a:ea typeface="宋体" charset="-122"/>
              </a:rPr>
              <a:t>UAT</a:t>
            </a:r>
            <a:r>
              <a:rPr lang="zh-CN" altLang="en-US" dirty="0">
                <a:ea typeface="宋体" charset="-122"/>
              </a:rPr>
              <a:t> ，低优先级任务可上线后做</a:t>
            </a:r>
          </a:p>
          <a:p>
            <a:pPr lvl="1"/>
            <a:r>
              <a:rPr lang="zh-CN" altLang="en-US" dirty="0">
                <a:ea typeface="宋体" charset="-122"/>
              </a:rPr>
              <a:t>制定开发周计划，具体安排开发任务，盯紧</a:t>
            </a:r>
            <a:r>
              <a:rPr lang="en-US" altLang="zh-CN" dirty="0">
                <a:ea typeface="宋体" charset="-122"/>
              </a:rPr>
              <a:t>MD050</a:t>
            </a:r>
            <a:r>
              <a:rPr lang="zh-CN" altLang="en-US" dirty="0">
                <a:ea typeface="宋体" charset="-122"/>
              </a:rPr>
              <a:t>的</a:t>
            </a:r>
            <a:r>
              <a:rPr lang="zh-CN" altLang="en-US" dirty="0" smtClean="0">
                <a:ea typeface="宋体" charset="-122"/>
              </a:rPr>
              <a:t>完成</a:t>
            </a:r>
            <a:endParaRPr lang="en-US" altLang="zh-CN" dirty="0" smtClean="0">
              <a:ea typeface="宋体" charset="-122"/>
            </a:endParaRPr>
          </a:p>
          <a:p>
            <a:pPr>
              <a:buClr>
                <a:srgbClr val="CC3300"/>
              </a:buClr>
            </a:pPr>
            <a:r>
              <a:rPr lang="zh-CN" altLang="en-US" dirty="0">
                <a:ea typeface="宋体" charset="-122"/>
              </a:rPr>
              <a:t>如何保证开发</a:t>
            </a:r>
            <a:r>
              <a:rPr lang="zh-CN" altLang="en-US" dirty="0" smtClean="0">
                <a:ea typeface="宋体" charset="-122"/>
              </a:rPr>
              <a:t>进度</a:t>
            </a:r>
          </a:p>
          <a:p>
            <a:pPr lvl="1"/>
            <a:r>
              <a:rPr lang="zh-CN" altLang="en-US" dirty="0" smtClean="0">
                <a:ea typeface="宋体" charset="-122"/>
              </a:rPr>
              <a:t>把握</a:t>
            </a:r>
            <a:r>
              <a:rPr lang="zh-CN" altLang="en-US" dirty="0">
                <a:ea typeface="宋体" charset="-122"/>
              </a:rPr>
              <a:t>项目所有开发内容，要做到心里有数：开发功能间的关系要清楚、具体的开发技术都掌握</a:t>
            </a:r>
          </a:p>
          <a:p>
            <a:pPr lvl="1"/>
            <a:r>
              <a:rPr lang="zh-CN" altLang="en-US" dirty="0">
                <a:ea typeface="宋体" charset="-122"/>
              </a:rPr>
              <a:t>每周中、结束，各要检查一次进度。其他时间根据需要，能做到每天最好</a:t>
            </a:r>
          </a:p>
          <a:p>
            <a:pPr lvl="1"/>
            <a:r>
              <a:rPr lang="zh-CN" altLang="en-US" dirty="0">
                <a:ea typeface="宋体" charset="-122"/>
              </a:rPr>
              <a:t>顾问的测试也要你去监督和推进 </a:t>
            </a:r>
          </a:p>
          <a:p>
            <a:pPr lvl="1"/>
            <a:r>
              <a:rPr lang="zh-CN" altLang="en-US" dirty="0">
                <a:ea typeface="宋体" charset="-122"/>
              </a:rPr>
              <a:t>一定要让大家自己测试</a:t>
            </a:r>
            <a:r>
              <a:rPr lang="en-US" altLang="zh-CN" dirty="0">
                <a:ea typeface="宋体" charset="-122"/>
              </a:rPr>
              <a:t>OK</a:t>
            </a:r>
            <a:r>
              <a:rPr lang="zh-CN" altLang="en-US" dirty="0">
                <a:ea typeface="宋体" charset="-122"/>
              </a:rPr>
              <a:t>，再交给顾问，不要把发现低级错误的任务抛给别人 </a:t>
            </a:r>
            <a:endParaRPr lang="en-US" altLang="zh-CN" dirty="0" smtClean="0">
              <a:ea typeface="宋体" charset="-122"/>
            </a:endParaRPr>
          </a:p>
          <a:p>
            <a:pPr lvl="1"/>
            <a:r>
              <a:rPr lang="zh-CN" altLang="en-US" dirty="0" smtClean="0">
                <a:ea typeface="宋体" charset="-122"/>
              </a:rPr>
              <a:t>开发计划考虑“自己测试”的时间</a:t>
            </a:r>
            <a:endParaRPr lang="zh-CN" altLang="en-US" dirty="0">
              <a:ea typeface="宋体" charset="-122"/>
            </a:endParaRPr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846432-ADF7-41C2-93EB-80B14D8A7C01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8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ED22FA4-F961-4EC4-8D4F-E29E0D1FF24E}" type="slidenum">
              <a:rPr lang="en-GB" altLang="en-US" smtClean="0">
                <a:ea typeface="宋体" charset="-122"/>
              </a:rPr>
              <a:pPr/>
              <a:t>12</a:t>
            </a:fld>
            <a:endParaRPr lang="en-GB" altLang="en-US" smtClean="0">
              <a:ea typeface="宋体" charset="-122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915400" cy="533400"/>
          </a:xfrm>
        </p:spPr>
        <p:txBody>
          <a:bodyPr/>
          <a:lstStyle/>
          <a:p>
            <a:r>
              <a:rPr lang="zh-CN" altLang="en-US" smtClean="0">
                <a:latin typeface="黑体" pitchFamily="2" charset="-122"/>
                <a:ea typeface="黑体" pitchFamily="2" charset="-122"/>
              </a:rPr>
              <a:t>双周滚动计划示例</a:t>
            </a:r>
            <a:endParaRPr lang="en-US" altLang="zh-CN" smtClean="0"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620713"/>
            <a:ext cx="8928100" cy="585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质量管理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C3300"/>
              </a:buClr>
            </a:pPr>
            <a:r>
              <a:rPr lang="zh-CN" altLang="en-US" dirty="0">
                <a:ea typeface="宋体" charset="-122"/>
              </a:rPr>
              <a:t>开发规范</a:t>
            </a:r>
          </a:p>
          <a:p>
            <a:pPr lvl="1"/>
            <a:r>
              <a:rPr lang="zh-CN" altLang="en-US" dirty="0">
                <a:ea typeface="宋体" charset="-122"/>
              </a:rPr>
              <a:t>开发规范约定，至少要保证整个项目风格统一</a:t>
            </a:r>
          </a:p>
          <a:p>
            <a:pPr lvl="1"/>
            <a:r>
              <a:rPr lang="zh-CN" altLang="en-US" dirty="0">
                <a:ea typeface="宋体" charset="-122"/>
              </a:rPr>
              <a:t>需要做关键技术设计</a:t>
            </a:r>
            <a:r>
              <a:rPr lang="en-US" altLang="zh-CN" dirty="0">
                <a:ea typeface="宋体" charset="-122"/>
              </a:rPr>
              <a:t>MD065</a:t>
            </a:r>
            <a:r>
              <a:rPr lang="zh-CN" altLang="en-US" dirty="0">
                <a:ea typeface="宋体" charset="-122"/>
              </a:rPr>
              <a:t> ，但详细设计可不做</a:t>
            </a:r>
            <a:endParaRPr lang="en-US" altLang="zh-CN" dirty="0">
              <a:ea typeface="宋体" charset="-122"/>
            </a:endParaRPr>
          </a:p>
          <a:p>
            <a:pPr lvl="1"/>
            <a:r>
              <a:rPr lang="zh-CN" altLang="en-US" dirty="0">
                <a:ea typeface="宋体" charset="-122"/>
              </a:rPr>
              <a:t>正式环境的口令要严格控制在你手上，其他人不要给，除非也是高级顾问</a:t>
            </a:r>
          </a:p>
          <a:p>
            <a:endParaRPr lang="zh-CN" altLang="en-US" dirty="0"/>
          </a:p>
          <a:p>
            <a:pPr>
              <a:buClr>
                <a:srgbClr val="CC3300"/>
              </a:buClr>
            </a:pPr>
            <a:r>
              <a:rPr lang="zh-CN" altLang="en-US" dirty="0" smtClean="0">
                <a:ea typeface="宋体" charset="-122"/>
              </a:rPr>
              <a:t>使用</a:t>
            </a:r>
            <a:r>
              <a:rPr lang="en-US" altLang="zh-CN" dirty="0">
                <a:ea typeface="宋体" charset="-122"/>
              </a:rPr>
              <a:t>VSS</a:t>
            </a:r>
            <a:r>
              <a:rPr lang="zh-CN" altLang="en-US" dirty="0">
                <a:ea typeface="宋体" charset="-122"/>
              </a:rPr>
              <a:t>管理项目文档和源代码</a:t>
            </a:r>
          </a:p>
          <a:p>
            <a:pPr lvl="1"/>
            <a:r>
              <a:rPr lang="zh-CN" altLang="en-US" dirty="0">
                <a:ea typeface="宋体" charset="-122"/>
              </a:rPr>
              <a:t>启用权限管理，默认无权限</a:t>
            </a:r>
          </a:p>
          <a:p>
            <a:pPr lvl="1"/>
            <a:r>
              <a:rPr lang="zh-CN" altLang="en-US" dirty="0">
                <a:ea typeface="宋体" charset="-122"/>
              </a:rPr>
              <a:t>不使用</a:t>
            </a:r>
            <a:r>
              <a:rPr lang="en-US" altLang="zh-CN" dirty="0">
                <a:ea typeface="宋体" charset="-122"/>
              </a:rPr>
              <a:t>Share</a:t>
            </a:r>
            <a:r>
              <a:rPr lang="zh-CN" altLang="en-US" dirty="0">
                <a:ea typeface="宋体" charset="-122"/>
              </a:rPr>
              <a:t>功能、多人</a:t>
            </a:r>
            <a:r>
              <a:rPr lang="en-US" altLang="zh-CN" dirty="0">
                <a:ea typeface="宋体" charset="-122"/>
              </a:rPr>
              <a:t>Check Out</a:t>
            </a:r>
            <a:r>
              <a:rPr lang="zh-CN" altLang="en-US" dirty="0">
                <a:ea typeface="宋体" charset="-122"/>
              </a:rPr>
              <a:t>功能</a:t>
            </a:r>
          </a:p>
          <a:p>
            <a:pPr lvl="1"/>
            <a:r>
              <a:rPr lang="zh-CN" altLang="en-US" dirty="0">
                <a:ea typeface="宋体" charset="-122"/>
              </a:rPr>
              <a:t>目录结构不宜层次太多，能一层搞定的就一层</a:t>
            </a:r>
          </a:p>
          <a:p>
            <a:pPr lvl="1"/>
            <a:r>
              <a:rPr lang="zh-CN" altLang="en-US" dirty="0">
                <a:ea typeface="宋体" charset="-122"/>
              </a:rPr>
              <a:t>有</a:t>
            </a:r>
            <a:r>
              <a:rPr lang="en-US" altLang="zh-CN" dirty="0">
                <a:ea typeface="宋体" charset="-122"/>
              </a:rPr>
              <a:t>VSS</a:t>
            </a:r>
            <a:r>
              <a:rPr lang="zh-CN" altLang="en-US" dirty="0">
                <a:ea typeface="宋体" charset="-122"/>
              </a:rPr>
              <a:t>，也要适当通过</a:t>
            </a:r>
            <a:r>
              <a:rPr lang="en-US" altLang="zh-CN" dirty="0">
                <a:ea typeface="宋体" charset="-122"/>
              </a:rPr>
              <a:t>VX.X</a:t>
            </a:r>
            <a:r>
              <a:rPr lang="zh-CN" altLang="en-US" dirty="0">
                <a:ea typeface="宋体" charset="-122"/>
              </a:rPr>
              <a:t>来保留重要的文档</a:t>
            </a:r>
            <a:r>
              <a:rPr lang="zh-CN" altLang="en-US" dirty="0" smtClean="0">
                <a:ea typeface="宋体" charset="-122"/>
              </a:rPr>
              <a:t>版本</a:t>
            </a:r>
            <a:endParaRPr lang="en-US" altLang="zh-CN" dirty="0" smtClean="0">
              <a:ea typeface="宋体" charset="-122"/>
            </a:endParaRPr>
          </a:p>
          <a:p>
            <a:pPr>
              <a:buClr>
                <a:srgbClr val="CC3300"/>
              </a:buClr>
            </a:pPr>
            <a:r>
              <a:rPr lang="zh-CN" altLang="en-US" dirty="0" smtClean="0">
                <a:ea typeface="宋体" charset="-122"/>
              </a:rPr>
              <a:t>开发</a:t>
            </a:r>
            <a:r>
              <a:rPr lang="zh-CN" altLang="en-US" dirty="0">
                <a:ea typeface="宋体" charset="-122"/>
              </a:rPr>
              <a:t>质量</a:t>
            </a:r>
          </a:p>
          <a:p>
            <a:pPr lvl="1"/>
            <a:r>
              <a:rPr lang="zh-CN" altLang="en-US" dirty="0" smtClean="0">
                <a:ea typeface="宋体" charset="-122"/>
              </a:rPr>
              <a:t>代码</a:t>
            </a:r>
            <a:r>
              <a:rPr lang="zh-CN" altLang="en-US" dirty="0">
                <a:ea typeface="宋体" charset="-122"/>
              </a:rPr>
              <a:t>检查，尤其是低级别顾问的代码，要</a:t>
            </a:r>
            <a:r>
              <a:rPr lang="en-US" altLang="zh-CN" dirty="0">
                <a:ea typeface="宋体" charset="-122"/>
              </a:rPr>
              <a:t>100%</a:t>
            </a:r>
            <a:r>
              <a:rPr lang="zh-CN" altLang="en-US" dirty="0">
                <a:ea typeface="宋体" charset="-122"/>
              </a:rPr>
              <a:t>看过</a:t>
            </a:r>
          </a:p>
          <a:p>
            <a:pPr lvl="1"/>
            <a:r>
              <a:rPr lang="zh-CN" altLang="en-US" dirty="0">
                <a:ea typeface="宋体" charset="-122"/>
              </a:rPr>
              <a:t>核心代码编写，要自己完成</a:t>
            </a:r>
          </a:p>
          <a:p>
            <a:pPr lvl="1"/>
            <a:r>
              <a:rPr lang="zh-CN" altLang="en-US" dirty="0">
                <a:ea typeface="宋体" charset="-122"/>
              </a:rPr>
              <a:t>其他开发，可以考虑编写完代码框架后交出去</a:t>
            </a:r>
          </a:p>
          <a:p>
            <a:pPr lvl="1"/>
            <a:r>
              <a:rPr lang="zh-CN" altLang="en-US" dirty="0">
                <a:ea typeface="宋体" charset="-122"/>
              </a:rPr>
              <a:t>表结构自己统一</a:t>
            </a:r>
            <a:r>
              <a:rPr lang="zh-CN" altLang="en-US" dirty="0" smtClean="0">
                <a:ea typeface="宋体" charset="-122"/>
              </a:rPr>
              <a:t>设计</a:t>
            </a:r>
            <a:endParaRPr lang="zh-CN" altLang="en-US" dirty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846432-ADF7-41C2-93EB-80B14D8A7C01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资源管理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846432-ADF7-41C2-93EB-80B14D8A7C01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8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576DAC-DD97-47B7-9449-595B6133873F}" type="slidenum">
              <a:rPr lang="en-GB" altLang="en-US" smtClean="0">
                <a:ea typeface="宋体" charset="-122"/>
              </a:rPr>
              <a:pPr/>
              <a:t>15</a:t>
            </a:fld>
            <a:endParaRPr lang="en-GB" altLang="en-US" smtClean="0">
              <a:ea typeface="宋体" charset="-122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915400" cy="533400"/>
          </a:xfrm>
        </p:spPr>
        <p:txBody>
          <a:bodyPr/>
          <a:lstStyle/>
          <a:p>
            <a:r>
              <a:rPr lang="zh-CN" altLang="en-US" smtClean="0">
                <a:latin typeface="黑体" pitchFamily="2" charset="-122"/>
                <a:ea typeface="黑体" pitchFamily="2" charset="-122"/>
              </a:rPr>
              <a:t>总体资源和里程碑计划，每周更新</a:t>
            </a:r>
          </a:p>
        </p:txBody>
      </p:sp>
      <p:pic>
        <p:nvPicPr>
          <p:cNvPr id="1741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738" y="692150"/>
            <a:ext cx="9001125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团队管理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C3300"/>
              </a:buClr>
            </a:pPr>
            <a:r>
              <a:rPr lang="zh-CN" altLang="en-US" dirty="0">
                <a:ea typeface="宋体" charset="-122"/>
              </a:rPr>
              <a:t>技术团队</a:t>
            </a:r>
            <a:r>
              <a:rPr lang="zh-CN" altLang="en-US" dirty="0" smtClean="0">
                <a:ea typeface="宋体" charset="-122"/>
              </a:rPr>
              <a:t>管理</a:t>
            </a:r>
            <a:endParaRPr lang="zh-CN" altLang="en-US" dirty="0">
              <a:ea typeface="宋体" charset="-122"/>
            </a:endParaRPr>
          </a:p>
          <a:p>
            <a:pPr lvl="1"/>
            <a:r>
              <a:rPr lang="zh-CN" altLang="en-US" dirty="0">
                <a:ea typeface="宋体" charset="-122"/>
              </a:rPr>
              <a:t>低级别技术顾问的技术辅导</a:t>
            </a:r>
          </a:p>
          <a:p>
            <a:pPr lvl="1"/>
            <a:r>
              <a:rPr lang="zh-CN" altLang="en-US" dirty="0">
                <a:ea typeface="宋体" charset="-122"/>
              </a:rPr>
              <a:t>工作态度、学习态度辅导</a:t>
            </a:r>
          </a:p>
          <a:p>
            <a:pPr lvl="1"/>
            <a:r>
              <a:rPr lang="zh-CN" altLang="en-US" dirty="0">
                <a:ea typeface="宋体" charset="-122"/>
              </a:rPr>
              <a:t>关于职业发展的辅导</a:t>
            </a:r>
          </a:p>
          <a:p>
            <a:pPr lvl="1"/>
            <a:r>
              <a:rPr lang="zh-CN" altLang="en-US" dirty="0">
                <a:ea typeface="宋体" charset="-122"/>
              </a:rPr>
              <a:t>根据需要，召集并主持项目技术例会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846432-ADF7-41C2-93EB-80B14D8A7C01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沟通管理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C3300"/>
              </a:buClr>
            </a:pPr>
            <a:r>
              <a:rPr lang="zh-CN" altLang="en-US" dirty="0">
                <a:ea typeface="宋体" charset="-122"/>
              </a:rPr>
              <a:t>开发计划和报告，都需要汇报至项目经理和技术总监</a:t>
            </a:r>
            <a:endParaRPr lang="en-US" altLang="zh-CN" dirty="0">
              <a:ea typeface="宋体" charset="-122"/>
            </a:endParaRPr>
          </a:p>
          <a:p>
            <a:pPr lvl="1"/>
            <a:r>
              <a:rPr lang="zh-CN" altLang="en-US" dirty="0" smtClean="0">
                <a:ea typeface="宋体" charset="-122"/>
              </a:rPr>
              <a:t>人员</a:t>
            </a:r>
            <a:r>
              <a:rPr lang="zh-CN" altLang="en-US" dirty="0">
                <a:ea typeface="宋体" charset="-122"/>
              </a:rPr>
              <a:t>进场、变更、撤离计划，需要与技术总监、项目经理协商</a:t>
            </a:r>
          </a:p>
          <a:p>
            <a:pPr lvl="1"/>
            <a:r>
              <a:rPr lang="zh-CN" altLang="en-US" dirty="0">
                <a:ea typeface="宋体" charset="-122"/>
              </a:rPr>
              <a:t>开发评估、开发变更都要征得技术总监认可</a:t>
            </a:r>
            <a:endParaRPr lang="en-US" altLang="zh-CN" dirty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846432-ADF7-41C2-93EB-80B14D8A7C01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风险管理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C3300"/>
              </a:buClr>
            </a:pPr>
            <a:r>
              <a:rPr lang="zh-CN" altLang="en-US" dirty="0">
                <a:ea typeface="宋体" charset="-122"/>
              </a:rPr>
              <a:t>风险报告提交， 需要与技术总监、项目经理协商</a:t>
            </a:r>
          </a:p>
          <a:p>
            <a:pPr lvl="1"/>
            <a:endParaRPr lang="zh-CN" altLang="en-US" dirty="0">
              <a:ea typeface="宋体" charset="-122"/>
            </a:endParaRPr>
          </a:p>
          <a:p>
            <a:pPr lvl="1"/>
            <a:r>
              <a:rPr lang="zh-CN" altLang="en-US" dirty="0">
                <a:ea typeface="宋体" charset="-122"/>
              </a:rPr>
              <a:t>需求不确定性强、</a:t>
            </a:r>
            <a:r>
              <a:rPr lang="en-US" altLang="zh-CN" dirty="0">
                <a:ea typeface="宋体" charset="-122"/>
              </a:rPr>
              <a:t>MD060</a:t>
            </a:r>
            <a:r>
              <a:rPr lang="zh-CN" altLang="en-US" dirty="0">
                <a:ea typeface="宋体" charset="-122"/>
              </a:rPr>
              <a:t>质量不高，或者业务顾问能力不强</a:t>
            </a:r>
          </a:p>
          <a:p>
            <a:pPr lvl="1"/>
            <a:r>
              <a:rPr lang="zh-CN" altLang="en-US" dirty="0">
                <a:ea typeface="宋体" charset="-122"/>
              </a:rPr>
              <a:t>技术设计有重大偏差，或者存在重大技术难题或者新技术</a:t>
            </a:r>
          </a:p>
          <a:p>
            <a:pPr lvl="1"/>
            <a:r>
              <a:rPr lang="zh-CN" altLang="en-US" dirty="0">
                <a:ea typeface="宋体" charset="-122"/>
              </a:rPr>
              <a:t>代码质量差或者</a:t>
            </a:r>
            <a:r>
              <a:rPr lang="en-US" altLang="zh-CN" dirty="0">
                <a:ea typeface="宋体" charset="-122"/>
              </a:rPr>
              <a:t>Bug</a:t>
            </a:r>
            <a:r>
              <a:rPr lang="zh-CN" altLang="en-US" dirty="0">
                <a:ea typeface="宋体" charset="-122"/>
              </a:rPr>
              <a:t>过多，上线成功无保障</a:t>
            </a:r>
          </a:p>
          <a:p>
            <a:pPr lvl="1"/>
            <a:r>
              <a:rPr lang="zh-CN" altLang="en-US" dirty="0">
                <a:ea typeface="宋体" charset="-122"/>
              </a:rPr>
              <a:t>需求不确定或者变化过多，导致代码反复改写：其实不应出现此问题</a:t>
            </a:r>
          </a:p>
          <a:p>
            <a:pPr lvl="1"/>
            <a:r>
              <a:rPr lang="zh-CN" altLang="en-US" dirty="0">
                <a:ea typeface="宋体" charset="-122"/>
              </a:rPr>
              <a:t>项目总体安排测试严重不足，上线成功无保障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846432-ADF7-41C2-93EB-80B14D8A7C01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宋体"/>
              </a:rPr>
              <a:t>考核办法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846432-ADF7-41C2-93EB-80B14D8A7C01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8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342F1C9-D17B-401F-BCA9-C6E75D2401BF}" type="slidenum">
              <a:rPr lang="en-GB" altLang="en-US" smtClean="0">
                <a:latin typeface="Arial" pitchFamily="34" charset="0"/>
              </a:rPr>
              <a:pPr/>
              <a:t>2</a:t>
            </a:fld>
            <a:endParaRPr lang="en-GB" altLang="en-US" dirty="0" smtClean="0">
              <a:latin typeface="Arial" pitchFamily="34" charset="0"/>
            </a:endParaRPr>
          </a:p>
        </p:txBody>
      </p:sp>
      <p:sp>
        <p:nvSpPr>
          <p:cNvPr id="6147" name="标题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533400"/>
          </a:xfrm>
          <a:solidFill>
            <a:srgbClr val="C8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zh-CN" altLang="en-US" smtClean="0">
                <a:latin typeface="Arial" pitchFamily="34" charset="0"/>
                <a:cs typeface="Arial" pitchFamily="34" charset="0"/>
              </a:rPr>
              <a:t>内容</a:t>
            </a:r>
          </a:p>
        </p:txBody>
      </p:sp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1962150" y="2311387"/>
            <a:ext cx="5724000" cy="5397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zh-CN" altLang="en-US" sz="1800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开发管理框架、行动指引</a:t>
            </a:r>
            <a:endParaRPr lang="zh-CN" altLang="en-US" sz="18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1962150" y="3641712"/>
            <a:ext cx="5724000" cy="5397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zh-CN" altLang="en-US" sz="1800" dirty="0" smtClean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问答与交流</a:t>
            </a: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1339850" y="2974974"/>
            <a:ext cx="576000" cy="53975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1800" dirty="0">
                <a:solidFill>
                  <a:schemeClr val="bg1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3</a:t>
            </a:r>
          </a:p>
        </p:txBody>
      </p:sp>
      <p:sp>
        <p:nvSpPr>
          <p:cNvPr id="6154" name="Rectangle 2"/>
          <p:cNvSpPr>
            <a:spLocks noChangeArrowheads="1"/>
          </p:cNvSpPr>
          <p:nvPr/>
        </p:nvSpPr>
        <p:spPr bwMode="auto">
          <a:xfrm>
            <a:off x="1962150" y="1643050"/>
            <a:ext cx="5724000" cy="53975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zh-CN" altLang="en-US" sz="1800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个人心得体会</a:t>
            </a:r>
            <a:endParaRPr lang="zh-CN" altLang="en-US" sz="18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155" name="Rectangle 5"/>
          <p:cNvSpPr>
            <a:spLocks noChangeArrowheads="1"/>
          </p:cNvSpPr>
          <p:nvPr/>
        </p:nvSpPr>
        <p:spPr bwMode="auto">
          <a:xfrm>
            <a:off x="1339850" y="2306637"/>
            <a:ext cx="576000" cy="53975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1800" dirty="0">
                <a:solidFill>
                  <a:schemeClr val="bg1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2</a:t>
            </a:r>
          </a:p>
        </p:txBody>
      </p:sp>
      <p:sp>
        <p:nvSpPr>
          <p:cNvPr id="6156" name="Rectangle 2"/>
          <p:cNvSpPr>
            <a:spLocks noChangeArrowheads="1"/>
          </p:cNvSpPr>
          <p:nvPr/>
        </p:nvSpPr>
        <p:spPr bwMode="auto">
          <a:xfrm>
            <a:off x="1962150" y="2982900"/>
            <a:ext cx="5724000" cy="5397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zh-CN" altLang="en-US" sz="1800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技术负责人详细要求</a:t>
            </a:r>
            <a:endParaRPr lang="zh-CN" altLang="en-US" sz="18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157" name="Rectangle 5"/>
          <p:cNvSpPr>
            <a:spLocks noChangeArrowheads="1"/>
          </p:cNvSpPr>
          <p:nvPr/>
        </p:nvSpPr>
        <p:spPr bwMode="auto">
          <a:xfrm>
            <a:off x="1339850" y="3646487"/>
            <a:ext cx="576000" cy="53975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1800" dirty="0">
                <a:solidFill>
                  <a:schemeClr val="bg1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4</a:t>
            </a:r>
          </a:p>
        </p:txBody>
      </p:sp>
      <p:sp>
        <p:nvSpPr>
          <p:cNvPr id="6159" name="Rectangle 5"/>
          <p:cNvSpPr>
            <a:spLocks noChangeArrowheads="1"/>
          </p:cNvSpPr>
          <p:nvPr/>
        </p:nvSpPr>
        <p:spPr bwMode="auto">
          <a:xfrm>
            <a:off x="1339850" y="1643062"/>
            <a:ext cx="576000" cy="53975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1800" dirty="0">
                <a:solidFill>
                  <a:schemeClr val="bg1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宋体"/>
              </a:rPr>
              <a:t>参考模板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846432-ADF7-41C2-93EB-80B14D8A7C01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8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342F1C9-D17B-401F-BCA9-C6E75D2401BF}" type="slidenum">
              <a:rPr lang="en-GB" altLang="en-US" smtClean="0">
                <a:latin typeface="Arial" pitchFamily="34" charset="0"/>
              </a:rPr>
              <a:pPr/>
              <a:t>21</a:t>
            </a:fld>
            <a:endParaRPr lang="en-GB" altLang="en-US" dirty="0" smtClean="0">
              <a:latin typeface="Arial" pitchFamily="34" charset="0"/>
            </a:endParaRPr>
          </a:p>
        </p:txBody>
      </p:sp>
      <p:sp>
        <p:nvSpPr>
          <p:cNvPr id="6147" name="标题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533400"/>
          </a:xfrm>
          <a:solidFill>
            <a:srgbClr val="C8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zh-CN" altLang="en-US" smtClean="0">
                <a:latin typeface="Arial" pitchFamily="34" charset="0"/>
                <a:cs typeface="Arial" pitchFamily="34" charset="0"/>
              </a:rPr>
              <a:t>内容</a:t>
            </a:r>
          </a:p>
        </p:txBody>
      </p:sp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1962150" y="2311387"/>
            <a:ext cx="5724000" cy="5397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zh-CN" altLang="en-US" sz="1800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开发管理框架、行动指引</a:t>
            </a: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1962150" y="3641712"/>
            <a:ext cx="5724000" cy="53975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zh-CN" altLang="en-US" sz="1800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问答与交流</a:t>
            </a: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1339850" y="2974974"/>
            <a:ext cx="576000" cy="53975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1800" dirty="0">
                <a:solidFill>
                  <a:schemeClr val="bg1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3</a:t>
            </a:r>
          </a:p>
        </p:txBody>
      </p:sp>
      <p:sp>
        <p:nvSpPr>
          <p:cNvPr id="6154" name="Rectangle 2"/>
          <p:cNvSpPr>
            <a:spLocks noChangeArrowheads="1"/>
          </p:cNvSpPr>
          <p:nvPr/>
        </p:nvSpPr>
        <p:spPr bwMode="auto">
          <a:xfrm>
            <a:off x="1962150" y="1643050"/>
            <a:ext cx="5724000" cy="5397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zh-CN" altLang="en-US" sz="1800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个人心得体会</a:t>
            </a:r>
            <a:endParaRPr lang="zh-CN" altLang="en-US" sz="18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155" name="Rectangle 5"/>
          <p:cNvSpPr>
            <a:spLocks noChangeArrowheads="1"/>
          </p:cNvSpPr>
          <p:nvPr/>
        </p:nvSpPr>
        <p:spPr bwMode="auto">
          <a:xfrm>
            <a:off x="1339850" y="2306637"/>
            <a:ext cx="576000" cy="53975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1800" dirty="0">
                <a:solidFill>
                  <a:schemeClr val="bg1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2</a:t>
            </a:r>
          </a:p>
        </p:txBody>
      </p:sp>
      <p:sp>
        <p:nvSpPr>
          <p:cNvPr id="6156" name="Rectangle 2"/>
          <p:cNvSpPr>
            <a:spLocks noChangeArrowheads="1"/>
          </p:cNvSpPr>
          <p:nvPr/>
        </p:nvSpPr>
        <p:spPr bwMode="auto">
          <a:xfrm>
            <a:off x="1962150" y="2982900"/>
            <a:ext cx="5724000" cy="5397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zh-CN" altLang="en-US" sz="1800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技术负责人详细要求</a:t>
            </a:r>
          </a:p>
        </p:txBody>
      </p:sp>
      <p:sp>
        <p:nvSpPr>
          <p:cNvPr id="6157" name="Rectangle 5"/>
          <p:cNvSpPr>
            <a:spLocks noChangeArrowheads="1"/>
          </p:cNvSpPr>
          <p:nvPr/>
        </p:nvSpPr>
        <p:spPr bwMode="auto">
          <a:xfrm>
            <a:off x="1339850" y="3646487"/>
            <a:ext cx="576000" cy="53975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1800" dirty="0">
                <a:solidFill>
                  <a:schemeClr val="bg1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4</a:t>
            </a:r>
          </a:p>
        </p:txBody>
      </p:sp>
      <p:sp>
        <p:nvSpPr>
          <p:cNvPr id="6159" name="Rectangle 5"/>
          <p:cNvSpPr>
            <a:spLocks noChangeArrowheads="1"/>
          </p:cNvSpPr>
          <p:nvPr/>
        </p:nvSpPr>
        <p:spPr bwMode="auto">
          <a:xfrm>
            <a:off x="1339850" y="1643062"/>
            <a:ext cx="576000" cy="53975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1800" dirty="0">
                <a:solidFill>
                  <a:schemeClr val="bg1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问答与交流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846432-ADF7-41C2-93EB-80B14D8A7C01}" type="slidenum">
              <a:rPr lang="en-GB" altLang="en-US" smtClean="0"/>
              <a:pPr>
                <a:defRPr/>
              </a:pPr>
              <a:t>22</a:t>
            </a:fld>
            <a:endParaRPr lang="en-GB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71152" y="817372"/>
          <a:ext cx="8786874" cy="5486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16"/>
                <a:gridCol w="1785950"/>
                <a:gridCol w="4714908"/>
              </a:tblGrid>
              <a:tr h="221969">
                <a:tc>
                  <a:txBody>
                    <a:bodyPr/>
                    <a:lstStyle/>
                    <a:p>
                      <a:r>
                        <a:rPr lang="zh-CN" altLang="en-US" sz="1400" dirty="0" smtClean="0"/>
                        <a:t>问题描述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/>
                        <a:t>提出者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/>
                        <a:t>解答</a:t>
                      </a:r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22196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6"/>
          <p:cNvSpPr>
            <a:spLocks noChangeArrowheads="1" noChangeShapeType="1" noTextEdit="1"/>
          </p:cNvSpPr>
          <p:nvPr/>
        </p:nvSpPr>
        <p:spPr bwMode="gray">
          <a:xfrm>
            <a:off x="1733550" y="1143000"/>
            <a:ext cx="639762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 dirty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71842" dir="2700000" algn="ctr" rotWithShape="0">
                    <a:srgbClr val="868686">
                      <a:alpha val="50000"/>
                    </a:srgbClr>
                  </a:outerShdw>
                </a:effectLst>
                <a:latin typeface="Arial Black"/>
              </a:rPr>
              <a:t>Thank You !</a:t>
            </a:r>
            <a:endParaRPr lang="zh-CN" altLang="en-US" sz="3600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CC0000"/>
              </a:solidFill>
              <a:effectLst>
                <a:outerShdw dist="71842" dir="2700000" algn="ctr" rotWithShape="0">
                  <a:srgbClr val="868686">
                    <a:alpha val="5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于沛永补充</a:t>
            </a:r>
            <a:endParaRPr lang="en-US" altLang="zh-CN" dirty="0" smtClean="0"/>
          </a:p>
          <a:p>
            <a:r>
              <a:rPr lang="zh-CN" altLang="en-US" dirty="0"/>
              <a:t>陈</a:t>
            </a:r>
            <a:r>
              <a:rPr lang="zh-CN" altLang="en-US" dirty="0" smtClean="0"/>
              <a:t>小康补充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846432-ADF7-41C2-93EB-80B14D8A7C01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8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342F1C9-D17B-401F-BCA9-C6E75D2401BF}" type="slidenum">
              <a:rPr lang="en-GB" altLang="en-US" smtClean="0">
                <a:latin typeface="Arial" pitchFamily="34" charset="0"/>
              </a:rPr>
              <a:pPr/>
              <a:t>4</a:t>
            </a:fld>
            <a:endParaRPr lang="en-GB" altLang="en-US" dirty="0" smtClean="0">
              <a:latin typeface="Arial" pitchFamily="34" charset="0"/>
            </a:endParaRPr>
          </a:p>
        </p:txBody>
      </p:sp>
      <p:sp>
        <p:nvSpPr>
          <p:cNvPr id="6147" name="标题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533400"/>
          </a:xfrm>
          <a:solidFill>
            <a:srgbClr val="C8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zh-CN" altLang="en-US" smtClean="0">
                <a:latin typeface="Arial" pitchFamily="34" charset="0"/>
                <a:cs typeface="Arial" pitchFamily="34" charset="0"/>
              </a:rPr>
              <a:t>内容</a:t>
            </a:r>
          </a:p>
        </p:txBody>
      </p:sp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1962150" y="2311387"/>
            <a:ext cx="5724000" cy="53975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zh-CN" altLang="en-US" sz="1800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开发管理框架、行动指引</a:t>
            </a:r>
            <a:endParaRPr lang="zh-CN" altLang="en-US" sz="18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1962150" y="3641712"/>
            <a:ext cx="5724000" cy="5397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zh-CN" altLang="en-US" sz="1800" dirty="0" smtClean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问答与交流</a:t>
            </a: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1339850" y="2974974"/>
            <a:ext cx="576000" cy="53975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1800" dirty="0">
                <a:solidFill>
                  <a:schemeClr val="bg1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3</a:t>
            </a:r>
          </a:p>
        </p:txBody>
      </p:sp>
      <p:sp>
        <p:nvSpPr>
          <p:cNvPr id="6154" name="Rectangle 2"/>
          <p:cNvSpPr>
            <a:spLocks noChangeArrowheads="1"/>
          </p:cNvSpPr>
          <p:nvPr/>
        </p:nvSpPr>
        <p:spPr bwMode="auto">
          <a:xfrm>
            <a:off x="1962150" y="1643050"/>
            <a:ext cx="5724000" cy="5397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zh-CN" altLang="en-US" sz="1800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个人心得体会</a:t>
            </a:r>
            <a:endParaRPr lang="zh-CN" altLang="en-US" sz="18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155" name="Rectangle 5"/>
          <p:cNvSpPr>
            <a:spLocks noChangeArrowheads="1"/>
          </p:cNvSpPr>
          <p:nvPr/>
        </p:nvSpPr>
        <p:spPr bwMode="auto">
          <a:xfrm>
            <a:off x="1339850" y="2306637"/>
            <a:ext cx="576000" cy="53975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1800" dirty="0">
                <a:solidFill>
                  <a:schemeClr val="bg1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2</a:t>
            </a:r>
          </a:p>
        </p:txBody>
      </p:sp>
      <p:sp>
        <p:nvSpPr>
          <p:cNvPr id="6156" name="Rectangle 2"/>
          <p:cNvSpPr>
            <a:spLocks noChangeArrowheads="1"/>
          </p:cNvSpPr>
          <p:nvPr/>
        </p:nvSpPr>
        <p:spPr bwMode="auto">
          <a:xfrm>
            <a:off x="1962150" y="2982900"/>
            <a:ext cx="5724000" cy="5397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zh-CN" altLang="en-US" sz="1800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技术负责人详细要求</a:t>
            </a:r>
            <a:endParaRPr lang="zh-CN" altLang="en-US" sz="18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157" name="Rectangle 5"/>
          <p:cNvSpPr>
            <a:spLocks noChangeArrowheads="1"/>
          </p:cNvSpPr>
          <p:nvPr/>
        </p:nvSpPr>
        <p:spPr bwMode="auto">
          <a:xfrm>
            <a:off x="1339850" y="3646487"/>
            <a:ext cx="576000" cy="53975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1800" dirty="0">
                <a:solidFill>
                  <a:schemeClr val="bg1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4</a:t>
            </a:r>
          </a:p>
        </p:txBody>
      </p:sp>
      <p:sp>
        <p:nvSpPr>
          <p:cNvPr id="6159" name="Rectangle 5"/>
          <p:cNvSpPr>
            <a:spLocks noChangeArrowheads="1"/>
          </p:cNvSpPr>
          <p:nvPr/>
        </p:nvSpPr>
        <p:spPr bwMode="auto">
          <a:xfrm>
            <a:off x="1339850" y="1643062"/>
            <a:ext cx="576000" cy="53975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1800" dirty="0">
                <a:solidFill>
                  <a:schemeClr val="bg1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开发管理框架要点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5966264"/>
            <a:ext cx="8701118" cy="748884"/>
          </a:xfrm>
        </p:spPr>
        <p:txBody>
          <a:bodyPr/>
          <a:lstStyle/>
          <a:p>
            <a:endParaRPr lang="en-US" altLang="zh-CN" dirty="0" smtClean="0"/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846432-ADF7-41C2-93EB-80B14D8A7C01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graphicFrame>
        <p:nvGraphicFramePr>
          <p:cNvPr id="5" name="内容占位符 4"/>
          <p:cNvGraphicFramePr>
            <a:graphicFrameLocks/>
          </p:cNvGraphicFramePr>
          <p:nvPr/>
        </p:nvGraphicFramePr>
        <p:xfrm>
          <a:off x="142844" y="645845"/>
          <a:ext cx="8858312" cy="5864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57256"/>
                <a:gridCol w="8001056"/>
              </a:tblGrid>
              <a:tr h="28282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 smtClean="0"/>
                        <a:t>管理领域</a:t>
                      </a:r>
                      <a:endParaRPr lang="zh-CN" altLang="en-US" sz="1200" b="0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 smtClean="0"/>
                        <a:t>详细活动</a:t>
                      </a:r>
                      <a:endParaRPr lang="zh-CN" altLang="en-US" sz="1200" b="0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63224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 smtClean="0"/>
                        <a:t>整体管理</a:t>
                      </a:r>
                      <a:endParaRPr lang="zh-CN" altLang="en-US" sz="1200" b="0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/>
                        <a:t>1</a:t>
                      </a:r>
                      <a:r>
                        <a:rPr lang="zh-CN" altLang="en-US" sz="1200" u="none" strike="noStrike" dirty="0" smtClean="0"/>
                        <a:t>、进场时，宣贯</a:t>
                      </a:r>
                      <a:r>
                        <a:rPr lang="zh-CN" altLang="en-US" sz="1200" dirty="0" smtClean="0"/>
                        <a:t>规矩，定管理基调，包括但不限于</a:t>
                      </a:r>
                      <a:r>
                        <a:rPr lang="zh-CN" altLang="en-US" sz="1200" b="1" dirty="0" smtClean="0">
                          <a:solidFill>
                            <a:srgbClr val="FF0000"/>
                          </a:solidFill>
                        </a:rPr>
                        <a:t>项目纪律</a:t>
                      </a:r>
                      <a:r>
                        <a:rPr lang="zh-CN" altLang="en-US" sz="1200" dirty="0" smtClean="0"/>
                        <a:t>、</a:t>
                      </a:r>
                      <a:r>
                        <a:rPr lang="zh-CN" altLang="en-US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开发规范</a:t>
                      </a:r>
                      <a:r>
                        <a:rPr lang="zh-CN" altLang="en-US" sz="1200" dirty="0" smtClean="0"/>
                        <a:t>、</a:t>
                      </a:r>
                      <a:r>
                        <a:rPr lang="zh-CN" altLang="en-US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变更管理</a:t>
                      </a:r>
                      <a:r>
                        <a:rPr lang="zh-CN" altLang="en-US" sz="1200" dirty="0" smtClean="0"/>
                        <a:t>、与顾问团队的</a:t>
                      </a:r>
                      <a:r>
                        <a:rPr lang="zh-CN" altLang="en-US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约法三章</a:t>
                      </a:r>
                      <a:r>
                        <a:rPr lang="en-US" altLang="zh-CN" sz="1200" u="none" strike="noStrike" dirty="0" smtClean="0"/>
                        <a:t/>
                      </a:r>
                      <a:br>
                        <a:rPr lang="en-US" altLang="zh-CN" sz="1200" u="none" strike="noStrike" dirty="0" smtClean="0"/>
                      </a:br>
                      <a:r>
                        <a:rPr lang="en-US" altLang="zh-CN" sz="1200" u="none" strike="noStrike" dirty="0" smtClean="0"/>
                        <a:t>2</a:t>
                      </a:r>
                      <a:r>
                        <a:rPr lang="zh-CN" altLang="en-US" sz="1200" u="none" strike="noStrike" dirty="0" smtClean="0"/>
                        <a:t>、变更必须书面记录在</a:t>
                      </a:r>
                      <a:r>
                        <a:rPr lang="zh-CN" altLang="en-US" sz="1200" b="1" u="none" strike="noStrike" dirty="0" smtClean="0">
                          <a:solidFill>
                            <a:srgbClr val="FF0000"/>
                          </a:solidFill>
                        </a:rPr>
                        <a:t>变更日志</a:t>
                      </a:r>
                      <a:r>
                        <a:rPr lang="zh-CN" altLang="en-US" sz="1200" u="none" strike="noStrike" dirty="0" smtClean="0"/>
                        <a:t>后才有效，并尽可能走变更管理流程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3</a:t>
                      </a:r>
                      <a:r>
                        <a:rPr lang="zh-CN" altLang="en-US" sz="1200" dirty="0" smtClean="0"/>
                        <a:t>、项目收尾最容易受忽视，往往也是超预算的罪魁祸首，须以终为始来思考，在</a:t>
                      </a:r>
                      <a:r>
                        <a:rPr lang="en-US" altLang="zh-CN" sz="1200" dirty="0" smtClean="0"/>
                        <a:t>UAT</a:t>
                      </a:r>
                      <a:r>
                        <a:rPr lang="zh-CN" altLang="en-US" sz="1200" dirty="0" smtClean="0"/>
                        <a:t>前编制</a:t>
                      </a:r>
                      <a:r>
                        <a:rPr lang="zh-CN" altLang="en-US" sz="1200" b="1" dirty="0" smtClean="0">
                          <a:solidFill>
                            <a:srgbClr val="FF0000"/>
                          </a:solidFill>
                        </a:rPr>
                        <a:t>收尾计划</a:t>
                      </a:r>
                      <a:endParaRPr lang="en-US" altLang="zh-CN" sz="12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/>
                        <a:t>4</a:t>
                      </a:r>
                      <a:r>
                        <a:rPr lang="zh-CN" altLang="en-US" sz="1200" u="none" strike="noStrike" dirty="0" smtClean="0"/>
                        <a:t>、审查</a:t>
                      </a:r>
                      <a:r>
                        <a:rPr lang="zh-CN" altLang="en-US" sz="1200" b="1" dirty="0" smtClean="0">
                          <a:solidFill>
                            <a:srgbClr val="FF0000"/>
                          </a:solidFill>
                        </a:rPr>
                        <a:t>知识转移文档</a:t>
                      </a:r>
                      <a:r>
                        <a:rPr lang="zh-CN" altLang="en-US" sz="1200" dirty="0" smtClean="0"/>
                        <a:t>；交接争取上线前完成，需要客户签到、录像，如是年轻顾问需要坐镇</a:t>
                      </a:r>
                      <a:endParaRPr lang="en-US" altLang="zh-CN" sz="1200" dirty="0" smtClean="0"/>
                    </a:p>
                  </a:txBody>
                  <a:tcPr marL="9525" marR="9525" marT="9525" marB="0" anchor="ctr"/>
                </a:tc>
              </a:tr>
              <a:tr h="32018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 smtClean="0"/>
                        <a:t>范围</a:t>
                      </a:r>
                      <a:r>
                        <a:rPr lang="zh-CN" altLang="en-US" sz="1200" u="none" strike="noStrike" dirty="0"/>
                        <a:t>管理</a:t>
                      </a:r>
                      <a:endParaRPr lang="zh-CN" altLang="en-US" sz="1200" b="0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 dirty="0" smtClean="0"/>
                        <a:t>1</a:t>
                      </a:r>
                      <a:r>
                        <a:rPr lang="zh-CN" altLang="en-US" sz="1200" u="none" strike="noStrike" dirty="0" smtClean="0"/>
                        <a:t>、汇总由顾问提供的初级开发需求，采取</a:t>
                      </a:r>
                      <a:r>
                        <a:rPr lang="en-US" altLang="zh-CN" sz="1200" u="none" strike="noStrike" dirty="0" smtClean="0"/>
                        <a:t>40</a:t>
                      </a:r>
                      <a:r>
                        <a:rPr lang="zh-CN" altLang="en-US" sz="1200" u="none" strike="noStrike" dirty="0" smtClean="0"/>
                        <a:t>小时原则再次分解并详细定义</a:t>
                      </a:r>
                      <a:r>
                        <a:rPr lang="zh-CN" altLang="en-US" sz="1200" b="1" u="none" strike="noStrike" dirty="0" smtClean="0">
                          <a:solidFill>
                            <a:srgbClr val="FF0000"/>
                          </a:solidFill>
                        </a:rPr>
                        <a:t>开发清单</a:t>
                      </a:r>
                      <a:r>
                        <a:rPr lang="zh-CN" altLang="en-US" sz="1200" u="none" strike="noStrike" dirty="0" smtClean="0"/>
                        <a:t>，形成</a:t>
                      </a:r>
                      <a:r>
                        <a:rPr lang="zh-CN" altLang="en-US" sz="1200" b="1" u="none" strike="noStrike" dirty="0" smtClean="0">
                          <a:solidFill>
                            <a:srgbClr val="FF0000"/>
                          </a:solidFill>
                        </a:rPr>
                        <a:t>范围基准</a:t>
                      </a:r>
                      <a:endParaRPr lang="en-US" altLang="zh-CN" sz="1200" b="1" u="none" strike="noStrike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 fontAlgn="ctr"/>
                      <a:r>
                        <a:rPr lang="en-US" altLang="zh-CN" sz="1200" u="none" strike="noStrike" dirty="0" smtClean="0"/>
                        <a:t>2</a:t>
                      </a:r>
                      <a:r>
                        <a:rPr lang="zh-CN" altLang="en-US" sz="1200" u="none" strike="noStrike" dirty="0" smtClean="0"/>
                        <a:t>、控制范围的蔓延和镀金，特别注意</a:t>
                      </a:r>
                      <a:r>
                        <a:rPr lang="zh-CN" altLang="en-US" sz="1200" dirty="0" smtClean="0"/>
                        <a:t>避免顾问越权跳过技术负责人安排工作和直接实施变更</a:t>
                      </a:r>
                      <a:endParaRPr lang="zh-CN" altLang="en-US" sz="1200" b="0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2018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 smtClean="0"/>
                        <a:t>进度管理</a:t>
                      </a:r>
                      <a:endParaRPr lang="zh-CN" altLang="en-US" sz="1200" b="0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 dirty="0" smtClean="0"/>
                        <a:t>1</a:t>
                      </a:r>
                      <a:r>
                        <a:rPr lang="zh-CN" altLang="en-US" sz="1200" u="none" strike="noStrike" dirty="0" smtClean="0"/>
                        <a:t>、排列开发顺序，联合技术总监和项目经理，制定</a:t>
                      </a:r>
                      <a:r>
                        <a:rPr lang="zh-CN" altLang="en-US" sz="1200" b="1" u="none" strike="noStrike" dirty="0" smtClean="0">
                          <a:solidFill>
                            <a:srgbClr val="FF0000"/>
                          </a:solidFill>
                        </a:rPr>
                        <a:t>总体开发计划</a:t>
                      </a:r>
                      <a:r>
                        <a:rPr lang="zh-CN" altLang="en-US" sz="1200" u="none" strike="noStrike" dirty="0" smtClean="0"/>
                        <a:t>，形成</a:t>
                      </a:r>
                      <a:r>
                        <a:rPr lang="zh-CN" altLang="en-US" sz="1200" b="1" u="none" strike="noStrike" dirty="0" smtClean="0">
                          <a:solidFill>
                            <a:srgbClr val="FF0000"/>
                          </a:solidFill>
                        </a:rPr>
                        <a:t>进度基准</a:t>
                      </a:r>
                      <a:endParaRPr lang="en-US" altLang="zh-CN" sz="1200" b="1" u="none" strike="noStrike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/>
                        <a:t>2</a:t>
                      </a:r>
                      <a:r>
                        <a:rPr lang="zh-CN" altLang="en-US" sz="1200" u="none" strike="noStrike" dirty="0" smtClean="0"/>
                        <a:t>、每周制定并执行</a:t>
                      </a:r>
                      <a:r>
                        <a:rPr lang="zh-CN" altLang="en-US" sz="1200" b="1" u="none" strike="noStrike" dirty="0" smtClean="0">
                          <a:solidFill>
                            <a:srgbClr val="FF0000"/>
                          </a:solidFill>
                        </a:rPr>
                        <a:t>双周滚动计划</a:t>
                      </a:r>
                      <a:r>
                        <a:rPr lang="zh-CN" altLang="en-US" sz="1200" u="none" strike="noStrike" dirty="0" smtClean="0"/>
                        <a:t>，每周回顾并更新总体开发计划，如有偏离需要检讨原因</a:t>
                      </a:r>
                      <a:endParaRPr lang="zh-CN" altLang="en-US" sz="1200" b="0" i="0" u="none" strike="noStrike" dirty="0" smtClean="0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63224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 smtClean="0"/>
                        <a:t>质量管理</a:t>
                      </a:r>
                      <a:endParaRPr lang="zh-CN" altLang="en-US" sz="1200" b="0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/>
                        <a:t>1</a:t>
                      </a:r>
                      <a:r>
                        <a:rPr lang="zh-CN" altLang="en-US" sz="1200" u="none" strike="noStrike" dirty="0" smtClean="0"/>
                        <a:t>、版本管理是最基础工作，可按开发类型或大模块进行管理，切忌重复、杂乱，上线安装混乱无序乃版本大忌</a:t>
                      </a:r>
                      <a:endParaRPr lang="en-US" altLang="zh-CN" sz="1200" u="none" strike="noStrike" dirty="0" smtClean="0"/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/>
                        <a:t>2</a:t>
                      </a:r>
                      <a:r>
                        <a:rPr lang="zh-CN" altLang="en-US" sz="1200" u="none" strike="noStrike" dirty="0" smtClean="0"/>
                        <a:t>、执行公司</a:t>
                      </a:r>
                      <a:r>
                        <a:rPr lang="en-US" altLang="zh-CN" sz="1200" b="1" u="none" strike="noStrike" dirty="0" smtClean="0">
                          <a:solidFill>
                            <a:srgbClr val="FF0000"/>
                          </a:solidFill>
                        </a:rPr>
                        <a:t>DDT</a:t>
                      </a:r>
                      <a:r>
                        <a:rPr lang="zh-CN" altLang="en-US" sz="1200" b="1" u="none" strike="noStrike" dirty="0" smtClean="0">
                          <a:solidFill>
                            <a:srgbClr val="FF0000"/>
                          </a:solidFill>
                        </a:rPr>
                        <a:t>管理</a:t>
                      </a:r>
                      <a:r>
                        <a:rPr lang="zh-CN" altLang="en-US" sz="1200" u="none" strike="noStrike" dirty="0" smtClean="0"/>
                        <a:t>规定，至内部</a:t>
                      </a:r>
                      <a:r>
                        <a:rPr lang="en-US" altLang="zh-CN" sz="1200" u="none" strike="noStrike" dirty="0" smtClean="0"/>
                        <a:t>Mantis</a:t>
                      </a:r>
                      <a:r>
                        <a:rPr lang="zh-CN" altLang="en-US" sz="1200" u="none" strike="noStrike" dirty="0" smtClean="0"/>
                        <a:t>审批；执行公司</a:t>
                      </a:r>
                      <a:r>
                        <a:rPr lang="zh-CN" altLang="en-US" sz="1200" b="1" u="none" strike="noStrike" dirty="0" smtClean="0">
                          <a:solidFill>
                            <a:srgbClr val="FF0000"/>
                          </a:solidFill>
                        </a:rPr>
                        <a:t>评估规定</a:t>
                      </a:r>
                      <a:r>
                        <a:rPr lang="zh-CN" altLang="en-US" sz="1200" u="none" strike="noStrike" dirty="0" smtClean="0"/>
                        <a:t>，仅</a:t>
                      </a:r>
                      <a:r>
                        <a:rPr lang="en-US" altLang="zh-CN" sz="1200" u="none" strike="noStrike" dirty="0" smtClean="0"/>
                        <a:t>S</a:t>
                      </a:r>
                      <a:r>
                        <a:rPr lang="zh-CN" altLang="en-US" sz="1200" u="none" strike="noStrike" dirty="0" smtClean="0"/>
                        <a:t>及以上评估或确认过的人天才可对外发布</a:t>
                      </a:r>
                      <a:endParaRPr lang="en-US" altLang="zh-CN" sz="1200" u="none" strike="noStrike" dirty="0" smtClean="0"/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/>
                        <a:t>4</a:t>
                      </a:r>
                      <a:r>
                        <a:rPr lang="zh-CN" altLang="en-US" sz="1200" u="none" strike="noStrike" dirty="0" smtClean="0"/>
                        <a:t>、</a:t>
                      </a:r>
                      <a:r>
                        <a:rPr lang="zh-CN" altLang="en-US" sz="1200" dirty="0" smtClean="0"/>
                        <a:t>组织所有技术一起过开发清单，充分沟通每项任务的实现方案和注意点；过程中邀请责任顾问参与</a:t>
                      </a:r>
                      <a:endParaRPr lang="en-US" altLang="zh-CN" sz="1200" dirty="0" smtClean="0"/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/>
                        <a:t>5</a:t>
                      </a:r>
                      <a:r>
                        <a:rPr lang="zh-CN" altLang="en-US" sz="1200" u="none" strike="noStrike" dirty="0" smtClean="0"/>
                        <a:t>、务必执行代码</a:t>
                      </a:r>
                      <a:r>
                        <a:rPr lang="en-US" altLang="zh-CN" sz="1200" u="none" strike="noStrike" dirty="0" smtClean="0"/>
                        <a:t>Review</a:t>
                      </a:r>
                      <a:r>
                        <a:rPr lang="zh-CN" altLang="en-US" sz="1200" u="none" strike="noStrike" dirty="0" smtClean="0"/>
                        <a:t>，包括但不限于实现方案、逻辑严密性、代码简洁性、性能，结果记录在开发清单中</a:t>
                      </a:r>
                      <a:endParaRPr lang="zh-CN" altLang="en-US" sz="1200" b="0" i="0" u="none" strike="noStrike" dirty="0" smtClean="0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47621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 smtClean="0"/>
                        <a:t>资源管理</a:t>
                      </a:r>
                      <a:endParaRPr lang="zh-CN" altLang="en-US" sz="1200" b="0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/>
                        <a:t>1</a:t>
                      </a:r>
                      <a:r>
                        <a:rPr lang="zh-CN" altLang="en-US" sz="1200" u="none" strike="noStrike" dirty="0" smtClean="0"/>
                        <a:t>、制定</a:t>
                      </a:r>
                      <a:r>
                        <a:rPr lang="zh-CN" altLang="en-US" sz="1200" b="1" u="none" strike="noStrike" dirty="0" smtClean="0">
                          <a:solidFill>
                            <a:srgbClr val="FF0000"/>
                          </a:solidFill>
                        </a:rPr>
                        <a:t>资源计划</a:t>
                      </a:r>
                      <a:r>
                        <a:rPr lang="zh-CN" altLang="en-US" sz="1200" u="none" strike="noStrike" dirty="0" smtClean="0"/>
                        <a:t>，包括负责内容、能力要求、进场时间、离场时间，形成</a:t>
                      </a:r>
                      <a:r>
                        <a:rPr lang="zh-CN" altLang="en-US" sz="1200" b="0" u="none" strike="noStrike" dirty="0" smtClean="0">
                          <a:solidFill>
                            <a:schemeClr val="tx1"/>
                          </a:solidFill>
                        </a:rPr>
                        <a:t>资源基准</a:t>
                      </a:r>
                      <a:endParaRPr lang="en-US" altLang="zh-CN" sz="1200" b="0" u="none" strike="noStrik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/>
                        <a:t>2</a:t>
                      </a:r>
                      <a:r>
                        <a:rPr lang="zh-CN" altLang="en-US" sz="1200" u="none" strike="noStrike" dirty="0" smtClean="0"/>
                        <a:t>、结合范围基准、进度基准，制定明细到周的</a:t>
                      </a:r>
                      <a:r>
                        <a:rPr lang="zh-CN" altLang="en-US" sz="1200" b="0" u="none" strike="noStrike" dirty="0" smtClean="0">
                          <a:solidFill>
                            <a:schemeClr val="tx1"/>
                          </a:solidFill>
                        </a:rPr>
                        <a:t>人天预算</a:t>
                      </a:r>
                      <a:r>
                        <a:rPr lang="zh-CN" altLang="en-US" sz="1200" u="none" strike="noStrike" dirty="0" smtClean="0"/>
                        <a:t>，形成</a:t>
                      </a:r>
                      <a:r>
                        <a:rPr lang="zh-CN" altLang="en-US" sz="1200" b="1" u="none" strike="noStrike" dirty="0" smtClean="0">
                          <a:solidFill>
                            <a:srgbClr val="FF0000"/>
                          </a:solidFill>
                        </a:rPr>
                        <a:t>成本基准</a:t>
                      </a:r>
                      <a:endParaRPr lang="en-US" altLang="zh-CN" sz="1200" b="1" u="none" strike="noStrike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/>
                        <a:t>3</a:t>
                      </a:r>
                      <a:r>
                        <a:rPr lang="zh-CN" altLang="en-US" sz="1200" u="none" strike="noStrike" dirty="0" smtClean="0"/>
                        <a:t>、每周更新实际发生资源及人天，并调整未来资源和人天预算</a:t>
                      </a:r>
                      <a:endParaRPr lang="en-US" altLang="zh-CN" sz="1200" u="none" strike="noStrike" dirty="0" smtClean="0"/>
                    </a:p>
                  </a:txBody>
                  <a:tcPr marL="9525" marR="9525" marT="9525" marB="0" anchor="ctr"/>
                </a:tc>
              </a:tr>
              <a:tr h="78827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 smtClean="0"/>
                        <a:t>团队管理</a:t>
                      </a:r>
                      <a:endParaRPr lang="zh-CN" altLang="en-US" sz="1200" b="0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/>
                        <a:t>1</a:t>
                      </a:r>
                      <a:r>
                        <a:rPr lang="zh-CN" altLang="en-US" sz="1200" u="none" strike="noStrike" dirty="0" smtClean="0"/>
                        <a:t>、目标是</a:t>
                      </a:r>
                      <a:r>
                        <a:rPr lang="zh-CN" altLang="en-US" sz="1200" dirty="0" smtClean="0"/>
                        <a:t>迅速搭建一支高效协作的团队，避免独立作战、互不买账</a:t>
                      </a:r>
                      <a:endParaRPr lang="en-US" altLang="zh-CN" sz="1200" dirty="0" smtClean="0"/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/>
                        <a:t>2</a:t>
                      </a:r>
                      <a:r>
                        <a:rPr lang="zh-CN" altLang="en-US" sz="1200" u="none" strike="noStrike" dirty="0" smtClean="0"/>
                        <a:t>、关注成员</a:t>
                      </a:r>
                      <a:r>
                        <a:rPr lang="zh-CN" altLang="en-US" sz="1200" dirty="0" smtClean="0"/>
                        <a:t>特别是新技术顾问的需求，并在项目过程中给予满足；尽力保证每个人模块、开发类型的平衡性</a:t>
                      </a:r>
                      <a:endParaRPr lang="en-US" altLang="zh-CN" sz="1200" dirty="0" smtClean="0"/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3</a:t>
                      </a:r>
                      <a:r>
                        <a:rPr lang="zh-CN" altLang="en-US" sz="1200" dirty="0" smtClean="0"/>
                        <a:t>、发布</a:t>
                      </a:r>
                      <a:r>
                        <a:rPr lang="zh-CN" altLang="en-US" sz="1200" b="1" dirty="0" smtClean="0">
                          <a:solidFill>
                            <a:srgbClr val="FF0000"/>
                          </a:solidFill>
                        </a:rPr>
                        <a:t>技术路线</a:t>
                      </a:r>
                      <a:r>
                        <a:rPr lang="zh-CN" altLang="en-US" sz="1200" dirty="0" smtClean="0"/>
                        <a:t>，让成员知道项目会用到哪些技术，每个人通过任务会掌握哪些，还有哪些需要“额外”努力</a:t>
                      </a:r>
                      <a:endParaRPr lang="en-US" altLang="zh-CN" sz="1200" dirty="0" smtClean="0"/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4</a:t>
                      </a:r>
                      <a:r>
                        <a:rPr lang="zh-CN" altLang="en-US" sz="1200" dirty="0" smtClean="0"/>
                        <a:t>、让团队成员共同参与计划制定、方案讨论，形成对团队的“承诺”；大项目可按块设置</a:t>
                      </a:r>
                      <a:r>
                        <a:rPr lang="en-US" altLang="zh-CN" sz="1200" dirty="0" smtClean="0"/>
                        <a:t>Owner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5</a:t>
                      </a:r>
                      <a:r>
                        <a:rPr lang="zh-CN" altLang="en-US" sz="1200" dirty="0" smtClean="0"/>
                        <a:t>、</a:t>
                      </a:r>
                      <a:r>
                        <a:rPr lang="zh-CN" altLang="en-US" sz="1200" u="none" strike="noStrike" dirty="0" smtClean="0"/>
                        <a:t>与技术总监保持双向沟通，编制各项目</a:t>
                      </a:r>
                      <a:r>
                        <a:rPr lang="zh-CN" altLang="en-US" sz="1200" b="1" u="none" strike="noStrike" dirty="0" smtClean="0">
                          <a:solidFill>
                            <a:srgbClr val="FF0000"/>
                          </a:solidFill>
                        </a:rPr>
                        <a:t>成员绩效报告</a:t>
                      </a:r>
                      <a:r>
                        <a:rPr lang="zh-CN" altLang="en-US" sz="1200" u="none" strike="noStrike" dirty="0" smtClean="0"/>
                        <a:t>，包括但不限于成长历程、项目贡献、存在不足</a:t>
                      </a:r>
                      <a:endParaRPr lang="zh-CN" altLang="en-US" sz="1200" b="0" i="0" u="none" strike="noStrike" dirty="0" smtClean="0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63224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 smtClean="0"/>
                        <a:t>沟通</a:t>
                      </a:r>
                      <a:r>
                        <a:rPr lang="zh-CN" altLang="en-US" sz="1200" u="none" strike="noStrike" dirty="0"/>
                        <a:t>管理</a:t>
                      </a:r>
                      <a:endParaRPr lang="zh-CN" altLang="en-US" sz="1200" b="0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/>
                        <a:t>1</a:t>
                      </a:r>
                      <a:r>
                        <a:rPr lang="zh-CN" altLang="en-US" sz="1200" u="none" strike="noStrike" dirty="0" smtClean="0"/>
                        <a:t>、识别项目干系人，包括但不限于团队成员、资源经理、技术总监、部门总监、销售和老板</a:t>
                      </a:r>
                      <a:r>
                        <a:rPr lang="en-US" altLang="zh-CN" sz="1200" u="none" strike="noStrike" dirty="0" smtClean="0"/>
                        <a:t/>
                      </a:r>
                      <a:br>
                        <a:rPr lang="en-US" altLang="zh-CN" sz="1200" u="none" strike="noStrike" dirty="0" smtClean="0"/>
                      </a:br>
                      <a:r>
                        <a:rPr lang="en-US" altLang="zh-CN" sz="1200" u="none" strike="noStrike" dirty="0" smtClean="0"/>
                        <a:t>2</a:t>
                      </a:r>
                      <a:r>
                        <a:rPr lang="zh-CN" altLang="en-US" sz="1200" u="none" strike="noStrike" dirty="0" smtClean="0"/>
                        <a:t>、根据项目特点、干系人的需要及对项目的影响（或积极或消极或大或小），编制</a:t>
                      </a:r>
                      <a:r>
                        <a:rPr lang="zh-CN" altLang="en-US" sz="1200" b="1" i="0" u="none" strike="noStrike" dirty="0" smtClean="0">
                          <a:solidFill>
                            <a:srgbClr val="FF0000"/>
                          </a:solidFill>
                        </a:rPr>
                        <a:t>沟通计划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/>
                        <a:t>3</a:t>
                      </a:r>
                      <a:r>
                        <a:rPr lang="zh-CN" altLang="en-US" sz="1200" u="none" strike="noStrike" dirty="0" smtClean="0"/>
                        <a:t>、无须排斥干系人的干预欲望和需要，而是有效的管理其期望，核心是令其对项目、对你有信心</a:t>
                      </a:r>
                      <a:r>
                        <a:rPr lang="en-US" altLang="zh-CN" sz="1200" u="none" strike="noStrike" dirty="0" smtClean="0"/>
                        <a:t/>
                      </a:r>
                      <a:br>
                        <a:rPr lang="en-US" altLang="zh-CN" sz="1200" u="none" strike="noStrike" dirty="0" smtClean="0"/>
                      </a:br>
                      <a:r>
                        <a:rPr lang="en-US" altLang="zh-CN" sz="1200" u="none" strike="noStrike" dirty="0" smtClean="0"/>
                        <a:t>4</a:t>
                      </a:r>
                      <a:r>
                        <a:rPr lang="zh-CN" altLang="en-US" sz="1200" u="none" strike="noStrike" dirty="0" smtClean="0"/>
                        <a:t>、逢项目里程碑点或有必要时（如月度、重大变更），需向干系人报告</a:t>
                      </a:r>
                      <a:r>
                        <a:rPr lang="zh-CN" altLang="en-US" sz="1200" b="1" u="none" strike="noStrike" dirty="0" smtClean="0">
                          <a:solidFill>
                            <a:srgbClr val="FF0000"/>
                          </a:solidFill>
                        </a:rPr>
                        <a:t>项目绩效</a:t>
                      </a:r>
                      <a:r>
                        <a:rPr lang="zh-CN" altLang="en-US" sz="1200" u="none" strike="noStrike" dirty="0" smtClean="0"/>
                        <a:t>，并与相应的基准做对比分析</a:t>
                      </a:r>
                      <a:endParaRPr lang="zh-CN" altLang="en-US" sz="1200" b="0" i="0" u="none" strike="noStrike" dirty="0" smtClean="0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2018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 smtClean="0"/>
                        <a:t>风险</a:t>
                      </a:r>
                      <a:r>
                        <a:rPr lang="zh-CN" altLang="en-US" sz="1200" u="none" strike="noStrike" dirty="0"/>
                        <a:t>管理</a:t>
                      </a:r>
                      <a:endParaRPr lang="zh-CN" altLang="en-US" sz="1200" b="0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/>
                        <a:t>1</a:t>
                      </a:r>
                      <a:r>
                        <a:rPr lang="zh-CN" altLang="en-US" sz="1200" u="none" strike="noStrike" dirty="0" smtClean="0"/>
                        <a:t>、王磊补充</a:t>
                      </a:r>
                      <a:endParaRPr lang="en-US" altLang="zh-CN" sz="1200" u="none" strike="noStrike" dirty="0" smtClean="0"/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/>
                        <a:t>2</a:t>
                      </a:r>
                      <a:r>
                        <a:rPr lang="zh-CN" altLang="en-US" sz="1200" u="none" strike="noStrike" dirty="0" smtClean="0"/>
                        <a:t>、</a:t>
                      </a:r>
                      <a:endParaRPr lang="en-US" altLang="zh-CN" sz="1200" u="none" strike="noStrike" dirty="0" smtClean="0"/>
                    </a:p>
                  </a:txBody>
                  <a:tcPr marL="9525" marR="9525" marT="9525" marB="0" anchor="ctr"/>
                </a:tc>
              </a:tr>
              <a:tr h="32018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 smtClean="0">
                          <a:latin typeface="宋体"/>
                        </a:rPr>
                        <a:t>考核办法</a:t>
                      </a:r>
                      <a:endParaRPr lang="zh-CN" altLang="en-US" sz="1200" b="0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</a:t>
                      </a:r>
                      <a:r>
                        <a:rPr lang="zh-CN" altLang="en-US" sz="1200" dirty="0" smtClean="0"/>
                        <a:t>、控制时机：进场</a:t>
                      </a:r>
                      <a:r>
                        <a:rPr lang="en-US" altLang="zh-CN" sz="1200" dirty="0" smtClean="0"/>
                        <a:t>2</a:t>
                      </a:r>
                      <a:r>
                        <a:rPr lang="zh-CN" altLang="en-US" sz="1200" dirty="0" smtClean="0"/>
                        <a:t>周内提交各项目基准至项目干系人；若变更</a:t>
                      </a:r>
                      <a:r>
                        <a:rPr lang="en-US" altLang="zh-CN" sz="1200" dirty="0" smtClean="0"/>
                        <a:t>5%</a:t>
                      </a:r>
                      <a:r>
                        <a:rPr lang="zh-CN" altLang="en-US" sz="1200" dirty="0" smtClean="0"/>
                        <a:t>报技术总监，</a:t>
                      </a:r>
                      <a:r>
                        <a:rPr lang="en-US" altLang="zh-CN" sz="1200" dirty="0" smtClean="0"/>
                        <a:t>10%</a:t>
                      </a:r>
                      <a:r>
                        <a:rPr lang="zh-CN" altLang="en-US" sz="1200" dirty="0" smtClean="0"/>
                        <a:t>报部门总监，</a:t>
                      </a:r>
                      <a:r>
                        <a:rPr lang="en-US" altLang="zh-CN" sz="1200" dirty="0" smtClean="0"/>
                        <a:t>20%</a:t>
                      </a:r>
                      <a:r>
                        <a:rPr lang="zh-CN" altLang="en-US" sz="1200" dirty="0" smtClean="0"/>
                        <a:t>报老板</a:t>
                      </a:r>
                      <a:endParaRPr lang="en-US" altLang="zh-CN" sz="1200" dirty="0" smtClean="0"/>
                    </a:p>
                    <a:p>
                      <a:r>
                        <a:rPr lang="en-US" altLang="zh-CN" sz="1200" dirty="0" smtClean="0"/>
                        <a:t>2</a:t>
                      </a:r>
                      <a:r>
                        <a:rPr lang="zh-CN" altLang="en-US" sz="1200" dirty="0" smtClean="0"/>
                        <a:t>、考核指标：各类基准实际偏离率；成员成长速度、成员再次合作的愿望度</a:t>
                      </a:r>
                      <a:endParaRPr lang="en-US" altLang="zh-CN" sz="1200" u="none" strike="noStrike" dirty="0" smtClean="0"/>
                    </a:p>
                  </a:txBody>
                  <a:tcPr marL="9525" marR="9525" marT="9525" marB="0" anchor="ctr"/>
                </a:tc>
              </a:tr>
              <a:tr h="32018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 smtClean="0">
                          <a:latin typeface="宋体"/>
                        </a:rPr>
                        <a:t>参考模板</a:t>
                      </a:r>
                      <a:endParaRPr lang="zh-CN" altLang="en-US" sz="1200" b="0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</a:t>
                      </a:r>
                      <a:r>
                        <a:rPr lang="zh-CN" altLang="en-US" sz="1200" dirty="0" smtClean="0"/>
                        <a:t>、管理模板：</a:t>
                      </a:r>
                      <a:r>
                        <a:rPr lang="zh-CN" altLang="en-US" sz="1200" dirty="0" smtClean="0">
                          <a:hlinkClick r:id="rId2" action="ppaction://hlinkfile"/>
                        </a:rPr>
                        <a:t>表设计</a:t>
                      </a:r>
                      <a:r>
                        <a:rPr lang="zh-CN" altLang="en-US" sz="1200" dirty="0" smtClean="0"/>
                        <a:t>、</a:t>
                      </a:r>
                      <a:r>
                        <a:rPr lang="zh-CN" altLang="en-US" sz="1200" dirty="0" smtClean="0">
                          <a:hlinkClick r:id="rId3" action="ppaction://hlinkfile"/>
                        </a:rPr>
                        <a:t>项目计划</a:t>
                      </a:r>
                      <a:r>
                        <a:rPr lang="zh-CN" altLang="en-US" sz="1200" dirty="0" smtClean="0"/>
                        <a:t>、</a:t>
                      </a:r>
                      <a:r>
                        <a:rPr lang="zh-CN" altLang="en-US" sz="1200" dirty="0" smtClean="0">
                          <a:hlinkClick r:id="rId4" action="ppaction://hlinkfile"/>
                        </a:rPr>
                        <a:t>开发清单</a:t>
                      </a:r>
                      <a:r>
                        <a:rPr lang="zh-CN" altLang="en-US" sz="1200" dirty="0" smtClean="0"/>
                        <a:t>、</a:t>
                      </a:r>
                      <a:r>
                        <a:rPr lang="zh-CN" altLang="en-US" sz="1200" dirty="0" smtClean="0">
                          <a:hlinkClick r:id="rId5" action="ppaction://hlinkfile"/>
                        </a:rPr>
                        <a:t>沟通管理</a:t>
                      </a:r>
                      <a:r>
                        <a:rPr lang="zh-CN" altLang="en-US" sz="1200" dirty="0" smtClean="0"/>
                        <a:t>、</a:t>
                      </a:r>
                      <a:r>
                        <a:rPr lang="zh-CN" altLang="en-US" sz="1200" dirty="0" smtClean="0">
                          <a:hlinkClick r:id="rId6" action="ppaction://hlinkfile"/>
                        </a:rPr>
                        <a:t>项目日志</a:t>
                      </a:r>
                      <a:r>
                        <a:rPr lang="zh-CN" altLang="en-US" sz="1200" dirty="0" smtClean="0"/>
                        <a:t>、交接计划、</a:t>
                      </a:r>
                      <a:r>
                        <a:rPr lang="en-US" altLang="zh-CN" sz="1200" dirty="0" smtClean="0">
                          <a:hlinkClick r:id="rId7" action="ppaction://hlinkpres?slideindex=1&amp;slidetitle="/>
                        </a:rPr>
                        <a:t>PPT</a:t>
                      </a:r>
                      <a:r>
                        <a:rPr lang="zh-CN" altLang="en-US" sz="1200" dirty="0" smtClean="0">
                          <a:hlinkClick r:id="rId7" action="ppaction://hlinkpres?slideindex=1&amp;slidetitle="/>
                        </a:rPr>
                        <a:t>模板</a:t>
                      </a:r>
                      <a:r>
                        <a:rPr lang="zh-CN" altLang="en-US" sz="1200" dirty="0" smtClean="0"/>
                        <a:t>、</a:t>
                      </a:r>
                      <a:r>
                        <a:rPr lang="en-US" altLang="zh-CN" sz="1200" dirty="0" smtClean="0"/>
                        <a:t>Word</a:t>
                      </a:r>
                      <a:r>
                        <a:rPr lang="zh-CN" altLang="en-US" sz="1200" dirty="0" smtClean="0"/>
                        <a:t>模板</a:t>
                      </a:r>
                      <a:endParaRPr lang="en-US" altLang="zh-CN" sz="1200" dirty="0" smtClean="0"/>
                    </a:p>
                    <a:p>
                      <a:r>
                        <a:rPr lang="en-US" altLang="zh-CN" sz="1200" u="none" strike="noStrike" dirty="0" smtClean="0"/>
                        <a:t>2</a:t>
                      </a:r>
                      <a:r>
                        <a:rPr lang="zh-CN" altLang="en-US" sz="1200" u="none" strike="noStrike" dirty="0" smtClean="0"/>
                        <a:t>、参考文档：项目纪律、变更流程、</a:t>
                      </a:r>
                      <a:r>
                        <a:rPr lang="en-US" altLang="zh-CN" sz="1200" u="none" strike="noStrike" dirty="0" smtClean="0"/>
                        <a:t>DDT</a:t>
                      </a:r>
                      <a:r>
                        <a:rPr lang="zh-CN" altLang="en-US" sz="1200" u="none" strike="noStrike" smtClean="0"/>
                        <a:t>规范、开发规范</a:t>
                      </a:r>
                      <a:endParaRPr lang="en-US" altLang="zh-CN" sz="1200" u="none" strike="noStrike" dirty="0" smtClean="0"/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技术顾问工作指引（老商补充）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当有人找你做预销售时，需要经过组长、石老大安排和同意</a:t>
            </a:r>
            <a:endParaRPr lang="en-US" altLang="zh-CN" dirty="0" smtClean="0"/>
          </a:p>
          <a:p>
            <a:r>
              <a:rPr lang="zh-CN" altLang="en-US" dirty="0"/>
              <a:t>当</a:t>
            </a:r>
            <a:r>
              <a:rPr lang="zh-CN" altLang="en-US" dirty="0" smtClean="0"/>
              <a:t>进出项目、需要休假时，需要提前经过组长、技术总监同意</a:t>
            </a:r>
            <a:endParaRPr lang="en-US" altLang="zh-CN" dirty="0" smtClean="0"/>
          </a:p>
          <a:p>
            <a:r>
              <a:rPr lang="zh-CN" altLang="en-US" dirty="0"/>
              <a:t>当一个技术顾问“认为业务顾问</a:t>
            </a:r>
            <a:r>
              <a:rPr lang="en-US" altLang="zh-CN" dirty="0"/>
              <a:t>/</a:t>
            </a:r>
            <a:r>
              <a:rPr lang="zh-CN" altLang="en-US" dirty="0"/>
              <a:t>客户的需求，在技术上难以实现或者不尽合理的”或者“业务顾问</a:t>
            </a:r>
            <a:r>
              <a:rPr lang="en-US" altLang="zh-CN" dirty="0"/>
              <a:t>/</a:t>
            </a:r>
            <a:r>
              <a:rPr lang="zh-CN" altLang="en-US" dirty="0"/>
              <a:t>客户直接提出了技术解决方案，而自己却并不认同”时 </a:t>
            </a:r>
          </a:p>
          <a:p>
            <a:pPr lvl="1"/>
            <a:r>
              <a:rPr lang="zh-CN" altLang="en-US" dirty="0"/>
              <a:t>技术顾问有权利，也有责任提出自己的“技术”意见 </a:t>
            </a:r>
          </a:p>
          <a:p>
            <a:pPr lvl="1"/>
            <a:r>
              <a:rPr lang="zh-CN" altLang="en-US" dirty="0"/>
              <a:t>如果经过讨论，业务顾问</a:t>
            </a:r>
            <a:r>
              <a:rPr lang="en-US" altLang="zh-CN" dirty="0"/>
              <a:t>/</a:t>
            </a:r>
            <a:r>
              <a:rPr lang="zh-CN" altLang="en-US" dirty="0"/>
              <a:t>客户不认可的，技术顾问不应该简单地说一句“很难做”或者是“做不到”了事，而应该将此需求及各自的方案提交项目的技术总监或者技术负责人（也可以找自己的直接主管来协助）进行研讨和判断</a:t>
            </a:r>
          </a:p>
          <a:p>
            <a:pPr lvl="1"/>
            <a:r>
              <a:rPr lang="zh-CN" altLang="en-US" dirty="0"/>
              <a:t>如果项目技术总监或者技术负责人（也包括直接主管自己或者找来的其他技术高手）在“技术”方案上仍然与相关业务顾问</a:t>
            </a:r>
            <a:r>
              <a:rPr lang="en-US" altLang="zh-CN" dirty="0"/>
              <a:t>/</a:t>
            </a:r>
            <a:r>
              <a:rPr lang="zh-CN" altLang="en-US" dirty="0"/>
              <a:t>客户或者项目经理无法达成一致意见的，有权利，也有责任提出</a:t>
            </a:r>
            <a:r>
              <a:rPr lang="en-US" altLang="zh-CN" dirty="0"/>
              <a:t>《</a:t>
            </a:r>
            <a:r>
              <a:rPr lang="zh-CN" altLang="en-US" dirty="0"/>
              <a:t>技术风险报告</a:t>
            </a:r>
            <a:r>
              <a:rPr lang="en-US" altLang="zh-CN" dirty="0"/>
              <a:t>》</a:t>
            </a:r>
            <a:r>
              <a:rPr lang="zh-CN" altLang="en-US" dirty="0"/>
              <a:t>至相关各方以及顾问部和技术部部门总监处备案及协调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846432-ADF7-41C2-93EB-80B14D8A7C01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8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342F1C9-D17B-401F-BCA9-C6E75D2401BF}" type="slidenum">
              <a:rPr lang="en-GB" altLang="en-US" smtClean="0">
                <a:latin typeface="Arial" pitchFamily="34" charset="0"/>
              </a:rPr>
              <a:pPr/>
              <a:t>7</a:t>
            </a:fld>
            <a:endParaRPr lang="en-GB" altLang="en-US" dirty="0" smtClean="0">
              <a:latin typeface="Arial" pitchFamily="34" charset="0"/>
            </a:endParaRPr>
          </a:p>
        </p:txBody>
      </p:sp>
      <p:sp>
        <p:nvSpPr>
          <p:cNvPr id="6147" name="标题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533400"/>
          </a:xfrm>
          <a:solidFill>
            <a:srgbClr val="C8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zh-CN" altLang="en-US" smtClean="0">
                <a:latin typeface="Arial" pitchFamily="34" charset="0"/>
                <a:cs typeface="Arial" pitchFamily="34" charset="0"/>
              </a:rPr>
              <a:t>内容</a:t>
            </a:r>
          </a:p>
        </p:txBody>
      </p:sp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1962150" y="2311387"/>
            <a:ext cx="5724000" cy="5397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zh-CN" altLang="en-US" sz="1800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开发管理框架、行动指引</a:t>
            </a: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1962150" y="3641712"/>
            <a:ext cx="5724000" cy="5397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zh-CN" altLang="en-US" sz="1800" dirty="0" smtClean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问答与交流</a:t>
            </a: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1339850" y="2974974"/>
            <a:ext cx="576000" cy="53975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1800" dirty="0">
                <a:solidFill>
                  <a:schemeClr val="bg1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3</a:t>
            </a:r>
          </a:p>
        </p:txBody>
      </p:sp>
      <p:sp>
        <p:nvSpPr>
          <p:cNvPr id="6154" name="Rectangle 2"/>
          <p:cNvSpPr>
            <a:spLocks noChangeArrowheads="1"/>
          </p:cNvSpPr>
          <p:nvPr/>
        </p:nvSpPr>
        <p:spPr bwMode="auto">
          <a:xfrm>
            <a:off x="1962150" y="1643050"/>
            <a:ext cx="5724000" cy="5397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zh-CN" altLang="en-US" sz="1800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个人心得体会</a:t>
            </a:r>
            <a:endParaRPr lang="zh-CN" altLang="en-US" sz="18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155" name="Rectangle 5"/>
          <p:cNvSpPr>
            <a:spLocks noChangeArrowheads="1"/>
          </p:cNvSpPr>
          <p:nvPr/>
        </p:nvSpPr>
        <p:spPr bwMode="auto">
          <a:xfrm>
            <a:off x="1339850" y="2306637"/>
            <a:ext cx="576000" cy="53975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1800" dirty="0">
                <a:solidFill>
                  <a:schemeClr val="bg1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2</a:t>
            </a:r>
          </a:p>
        </p:txBody>
      </p:sp>
      <p:sp>
        <p:nvSpPr>
          <p:cNvPr id="6156" name="Rectangle 2"/>
          <p:cNvSpPr>
            <a:spLocks noChangeArrowheads="1"/>
          </p:cNvSpPr>
          <p:nvPr/>
        </p:nvSpPr>
        <p:spPr bwMode="auto">
          <a:xfrm>
            <a:off x="1962150" y="2982900"/>
            <a:ext cx="5724000" cy="53975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zh-CN" altLang="en-US" sz="1800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技术负责人详细要求</a:t>
            </a:r>
            <a:endParaRPr lang="zh-CN" altLang="en-US" sz="18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157" name="Rectangle 5"/>
          <p:cNvSpPr>
            <a:spLocks noChangeArrowheads="1"/>
          </p:cNvSpPr>
          <p:nvPr/>
        </p:nvSpPr>
        <p:spPr bwMode="auto">
          <a:xfrm>
            <a:off x="1339850" y="3646487"/>
            <a:ext cx="576000" cy="53975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1800" dirty="0">
                <a:solidFill>
                  <a:schemeClr val="bg1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4</a:t>
            </a:r>
          </a:p>
        </p:txBody>
      </p:sp>
      <p:sp>
        <p:nvSpPr>
          <p:cNvPr id="6159" name="Rectangle 5"/>
          <p:cNvSpPr>
            <a:spLocks noChangeArrowheads="1"/>
          </p:cNvSpPr>
          <p:nvPr/>
        </p:nvSpPr>
        <p:spPr bwMode="auto">
          <a:xfrm>
            <a:off x="1339850" y="1643062"/>
            <a:ext cx="576000" cy="53975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1800" dirty="0">
                <a:solidFill>
                  <a:schemeClr val="bg1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整体管理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C3300"/>
              </a:buClr>
            </a:pPr>
            <a:r>
              <a:rPr lang="zh-CN" altLang="en-US" dirty="0">
                <a:ea typeface="宋体" charset="-122"/>
              </a:rPr>
              <a:t>你是为整个项目的开发负责，要经常去思考，怎么做才能更好</a:t>
            </a:r>
          </a:p>
          <a:p>
            <a:pPr lvl="1"/>
            <a:endParaRPr lang="zh-CN" altLang="en-US" dirty="0">
              <a:ea typeface="宋体" charset="-122"/>
            </a:endParaRPr>
          </a:p>
          <a:p>
            <a:pPr>
              <a:buClr>
                <a:srgbClr val="CC3300"/>
              </a:buClr>
            </a:pPr>
            <a:r>
              <a:rPr lang="zh-CN" altLang="en-US" dirty="0">
                <a:ea typeface="宋体" charset="-122"/>
              </a:rPr>
              <a:t>整个项目的开发，像是你一个人做一样，那么统一、那么规范、品质上乘</a:t>
            </a:r>
          </a:p>
          <a:p>
            <a:pPr>
              <a:buClr>
                <a:srgbClr val="CC3300"/>
              </a:buClr>
            </a:pPr>
            <a:endParaRPr lang="zh-CN" altLang="en-US" dirty="0">
              <a:ea typeface="宋体" charset="-122"/>
            </a:endParaRPr>
          </a:p>
          <a:p>
            <a:pPr>
              <a:buClr>
                <a:srgbClr val="CC3300"/>
              </a:buClr>
            </a:pPr>
            <a:r>
              <a:rPr lang="zh-CN" altLang="en-US" dirty="0">
                <a:ea typeface="宋体" charset="-122"/>
              </a:rPr>
              <a:t>所有提交物，文档和脚本，其格式、风格、思路、质量就像你亲自做的一样</a:t>
            </a:r>
          </a:p>
          <a:p>
            <a:pPr lvl="1"/>
            <a:endParaRPr lang="en-US" altLang="zh-CN" dirty="0">
              <a:ea typeface="宋体" charset="-122"/>
            </a:endParaRPr>
          </a:p>
          <a:p>
            <a:pPr>
              <a:buClr>
                <a:srgbClr val="CC3300"/>
              </a:buClr>
            </a:pPr>
            <a:r>
              <a:rPr lang="zh-CN" altLang="en-US" dirty="0">
                <a:ea typeface="宋体" charset="-122"/>
              </a:rPr>
              <a:t>所带的技术顾问，是否都发挥了所长，是否都得到了很好的锻炼和成长</a:t>
            </a:r>
          </a:p>
          <a:p>
            <a:pPr lvl="1"/>
            <a:endParaRPr lang="en-US" altLang="zh-CN" dirty="0">
              <a:ea typeface="宋体" charset="-122"/>
            </a:endParaRPr>
          </a:p>
          <a:p>
            <a:pPr>
              <a:buClr>
                <a:srgbClr val="CC3300"/>
              </a:buClr>
            </a:pPr>
            <a:r>
              <a:rPr lang="zh-CN" altLang="en-US" dirty="0">
                <a:ea typeface="宋体" charset="-122"/>
              </a:rPr>
              <a:t>是否主动、有效的为项目经理、技术总监分担</a:t>
            </a:r>
            <a:r>
              <a:rPr lang="zh-CN" altLang="en-US" dirty="0" smtClean="0">
                <a:ea typeface="宋体" charset="-122"/>
              </a:rPr>
              <a:t>忧愁</a:t>
            </a:r>
            <a:endParaRPr lang="zh-CN" altLang="en-US" dirty="0">
              <a:ea typeface="宋体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846432-ADF7-41C2-93EB-80B14D8A7C01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范围管理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C3300"/>
              </a:buClr>
            </a:pPr>
            <a:r>
              <a:rPr lang="zh-CN" altLang="en-US" dirty="0">
                <a:ea typeface="宋体" charset="-122"/>
              </a:rPr>
              <a:t>开发清单和开发任务评估</a:t>
            </a:r>
            <a:endParaRPr lang="en-US" altLang="zh-CN" dirty="0">
              <a:ea typeface="宋体" charset="-122"/>
            </a:endParaRPr>
          </a:p>
          <a:p>
            <a:pPr lvl="1"/>
            <a:endParaRPr lang="zh-CN" altLang="en-US" dirty="0">
              <a:ea typeface="宋体" charset="-122"/>
            </a:endParaRPr>
          </a:p>
          <a:p>
            <a:pPr lvl="1"/>
            <a:r>
              <a:rPr lang="zh-CN" altLang="en-US" dirty="0">
                <a:ea typeface="宋体" charset="-122"/>
              </a:rPr>
              <a:t>与顾问过他整理的开发清单，并邀请主要顾问和项目经理参加</a:t>
            </a:r>
          </a:p>
          <a:p>
            <a:pPr lvl="1"/>
            <a:r>
              <a:rPr lang="zh-CN" altLang="en-US" dirty="0">
                <a:ea typeface="宋体" charset="-122"/>
              </a:rPr>
              <a:t>理解业务方案，并从中提取开发内容，看是否有遗漏</a:t>
            </a:r>
          </a:p>
          <a:p>
            <a:pPr lvl="1"/>
            <a:r>
              <a:rPr lang="zh-CN" altLang="en-US" dirty="0">
                <a:ea typeface="宋体" charset="-122"/>
              </a:rPr>
              <a:t>按</a:t>
            </a:r>
            <a:r>
              <a:rPr lang="en-US" altLang="zh-CN" dirty="0">
                <a:ea typeface="宋体" charset="-122"/>
              </a:rPr>
              <a:t>C2</a:t>
            </a:r>
            <a:r>
              <a:rPr lang="zh-CN" altLang="en-US" dirty="0">
                <a:ea typeface="宋体" charset="-122"/>
              </a:rPr>
              <a:t>水平评估开发类型和难度</a:t>
            </a:r>
          </a:p>
          <a:p>
            <a:pPr lvl="1"/>
            <a:r>
              <a:rPr lang="zh-CN" altLang="en-US" dirty="0">
                <a:ea typeface="宋体" charset="-122"/>
              </a:rPr>
              <a:t>较大的功能点要分行，如领料平台，至少要分需求、查询、发料、接口</a:t>
            </a:r>
            <a:endParaRPr lang="en-US" altLang="zh-CN" dirty="0">
              <a:ea typeface="宋体" charset="-122"/>
            </a:endParaRPr>
          </a:p>
          <a:p>
            <a:pPr lvl="1"/>
            <a:endParaRPr lang="en-US" altLang="zh-CN" dirty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846432-ADF7-41C2-93EB-80B14D8A7C01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T模板-预销售使用_V2">
  <a:themeElements>
    <a:clrScheme name="4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默认设计模板">
      <a:majorFont>
        <a:latin typeface="SimSun"/>
        <a:ea typeface="SimSun"/>
        <a:cs typeface=""/>
      </a:majorFont>
      <a:minorFont>
        <a:latin typeface="Book Antiqua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230188" marR="0" indent="-230188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Arial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230188" marR="0" indent="-230188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Arial" charset="0"/>
            <a:ea typeface="SimSun" pitchFamily="2" charset="-122"/>
          </a:defRPr>
        </a:defPPr>
      </a:lstStyle>
    </a:lnDef>
  </a:objectDefaults>
  <a:extraClrSchemeLst>
    <a:extraClrScheme>
      <a:clrScheme name="4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PPT模板-预销售使用_V2</Template>
  <TotalTime>4461</TotalTime>
  <Words>1582</Words>
  <Application>Microsoft Office PowerPoint</Application>
  <PresentationFormat>全屏显示(4:3)</PresentationFormat>
  <Paragraphs>186</Paragraphs>
  <Slides>23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4" baseType="lpstr">
      <vt:lpstr>PPT模板-预销售使用_V2</vt:lpstr>
      <vt:lpstr>幻灯片 1</vt:lpstr>
      <vt:lpstr>内容</vt:lpstr>
      <vt:lpstr>幻灯片 3</vt:lpstr>
      <vt:lpstr>内容</vt:lpstr>
      <vt:lpstr>开发管理框架要点</vt:lpstr>
      <vt:lpstr>技术顾问工作指引（老商补充）</vt:lpstr>
      <vt:lpstr>内容</vt:lpstr>
      <vt:lpstr>整体管理</vt:lpstr>
      <vt:lpstr>范围管理</vt:lpstr>
      <vt:lpstr>开发清单，制定标准：尽早、全面、细致、准确、常更新</vt:lpstr>
      <vt:lpstr>进度管理</vt:lpstr>
      <vt:lpstr>双周滚动计划示例</vt:lpstr>
      <vt:lpstr>质量管理</vt:lpstr>
      <vt:lpstr>资源管理</vt:lpstr>
      <vt:lpstr>总体资源和里程碑计划，每周更新</vt:lpstr>
      <vt:lpstr>团队管理</vt:lpstr>
      <vt:lpstr>沟通管理</vt:lpstr>
      <vt:lpstr>风险管理</vt:lpstr>
      <vt:lpstr>考核办法</vt:lpstr>
      <vt:lpstr>参考模板</vt:lpstr>
      <vt:lpstr>内容</vt:lpstr>
      <vt:lpstr>问答与交流</vt:lpstr>
      <vt:lpstr>幻灯片 23</vt:lpstr>
    </vt:vector>
  </TitlesOfParts>
  <Company>Hand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subject>模板</dc:subject>
  <dc:creator>Jianhua</dc:creator>
  <dc:description>Copyright © 2009-2-11, Hand Co.,Ltd.</dc:description>
  <cp:lastModifiedBy>Jianhua</cp:lastModifiedBy>
  <cp:revision>1092</cp:revision>
  <cp:lastPrinted>2001-01-02T01:52:48Z</cp:lastPrinted>
  <dcterms:created xsi:type="dcterms:W3CDTF">2009-10-15T09:57:23Z</dcterms:created>
  <dcterms:modified xsi:type="dcterms:W3CDTF">2010-06-18T03:50:48Z</dcterms:modified>
</cp:coreProperties>
</file>